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307" r:id="rId4"/>
    <p:sldId id="294" r:id="rId5"/>
    <p:sldId id="308" r:id="rId6"/>
    <p:sldId id="260" r:id="rId7"/>
    <p:sldId id="295" r:id="rId8"/>
    <p:sldId id="296" r:id="rId9"/>
    <p:sldId id="301" r:id="rId10"/>
    <p:sldId id="302" r:id="rId11"/>
    <p:sldId id="309" r:id="rId12"/>
    <p:sldId id="303" r:id="rId13"/>
    <p:sldId id="304" r:id="rId14"/>
    <p:sldId id="310" r:id="rId15"/>
    <p:sldId id="276" r:id="rId16"/>
    <p:sldId id="279" r:id="rId17"/>
    <p:sldId id="280" r:id="rId18"/>
    <p:sldId id="281" r:id="rId19"/>
    <p:sldId id="282" r:id="rId20"/>
    <p:sldId id="283" r:id="rId21"/>
    <p:sldId id="291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400F-8A62-4F80-9195-2278E38E5810}" type="datetimeFigureOut">
              <a:rPr lang="sr-Latn-CS" smtClean="0"/>
              <a:pPr/>
              <a:t>30.1.2013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5ACC-904F-4DBF-BEEA-8422AB080B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400F-8A62-4F80-9195-2278E38E5810}" type="datetimeFigureOut">
              <a:rPr lang="sr-Latn-CS" smtClean="0"/>
              <a:pPr/>
              <a:t>30.1.2013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5ACC-904F-4DBF-BEEA-8422AB080B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400F-8A62-4F80-9195-2278E38E5810}" type="datetimeFigureOut">
              <a:rPr lang="sr-Latn-CS" smtClean="0"/>
              <a:pPr/>
              <a:t>30.1.2013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5ACC-904F-4DBF-BEEA-8422AB080B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400F-8A62-4F80-9195-2278E38E5810}" type="datetimeFigureOut">
              <a:rPr lang="sr-Latn-CS" smtClean="0"/>
              <a:pPr/>
              <a:t>30.1.2013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5ACC-904F-4DBF-BEEA-8422AB080B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400F-8A62-4F80-9195-2278E38E5810}" type="datetimeFigureOut">
              <a:rPr lang="sr-Latn-CS" smtClean="0"/>
              <a:pPr/>
              <a:t>30.1.2013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5ACC-904F-4DBF-BEEA-8422AB080B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400F-8A62-4F80-9195-2278E38E5810}" type="datetimeFigureOut">
              <a:rPr lang="sr-Latn-CS" smtClean="0"/>
              <a:pPr/>
              <a:t>30.1.2013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5ACC-904F-4DBF-BEEA-8422AB080B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400F-8A62-4F80-9195-2278E38E5810}" type="datetimeFigureOut">
              <a:rPr lang="sr-Latn-CS" smtClean="0"/>
              <a:pPr/>
              <a:t>30.1.2013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5ACC-904F-4DBF-BEEA-8422AB080B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400F-8A62-4F80-9195-2278E38E5810}" type="datetimeFigureOut">
              <a:rPr lang="sr-Latn-CS" smtClean="0"/>
              <a:pPr/>
              <a:t>30.1.2013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5ACC-904F-4DBF-BEEA-8422AB080B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400F-8A62-4F80-9195-2278E38E5810}" type="datetimeFigureOut">
              <a:rPr lang="sr-Latn-CS" smtClean="0"/>
              <a:pPr/>
              <a:t>30.1.2013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5ACC-904F-4DBF-BEEA-8422AB080B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400F-8A62-4F80-9195-2278E38E5810}" type="datetimeFigureOut">
              <a:rPr lang="sr-Latn-CS" smtClean="0"/>
              <a:pPr/>
              <a:t>30.1.2013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5ACC-904F-4DBF-BEEA-8422AB080B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400F-8A62-4F80-9195-2278E38E5810}" type="datetimeFigureOut">
              <a:rPr lang="sr-Latn-CS" smtClean="0"/>
              <a:pPr/>
              <a:t>30.1.2013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5ACC-904F-4DBF-BEEA-8422AB080B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D400F-8A62-4F80-9195-2278E38E5810}" type="datetimeFigureOut">
              <a:rPr lang="sr-Latn-CS" smtClean="0"/>
              <a:pPr/>
              <a:t>30.1.2013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45ACC-904F-4DBF-BEEA-8422AB080BB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chemeClr val="accent1"/>
                </a:solidFill>
              </a:rPr>
              <a:t/>
            </a:r>
            <a:br>
              <a:rPr lang="sr-Cyrl-RS" b="1" dirty="0" smtClean="0">
                <a:solidFill>
                  <a:schemeClr val="accent1"/>
                </a:solidFill>
              </a:rPr>
            </a:br>
            <a:r>
              <a:rPr lang="sr-Cyrl-RS" b="1" dirty="0" smtClean="0">
                <a:solidFill>
                  <a:schemeClr val="accent1"/>
                </a:solidFill>
              </a:rPr>
              <a:t>Стално стручно усавршавање и напредовање у звања </a:t>
            </a:r>
            <a:br>
              <a:rPr lang="sr-Cyrl-RS" b="1" dirty="0" smtClean="0">
                <a:solidFill>
                  <a:schemeClr val="accent1"/>
                </a:solidFill>
              </a:rPr>
            </a:br>
            <a:r>
              <a:rPr lang="sr-Cyrl-RS" b="1" dirty="0" smtClean="0">
                <a:solidFill>
                  <a:schemeClr val="accent1"/>
                </a:solidFill>
              </a:rPr>
              <a:t>васпитача- примена  Правилника</a:t>
            </a:r>
            <a:br>
              <a:rPr lang="sr-Cyrl-RS" b="1" dirty="0" smtClean="0">
                <a:solidFill>
                  <a:schemeClr val="accent1"/>
                </a:solidFill>
              </a:rPr>
            </a:br>
            <a:r>
              <a:rPr lang="sr-Cyrl-RS" b="1" dirty="0" smtClean="0">
                <a:solidFill>
                  <a:schemeClr val="accent1"/>
                </a:solidFill>
              </a:rPr>
              <a:t>и лични план професионалног развоја </a:t>
            </a:r>
            <a:br>
              <a:rPr lang="sr-Cyrl-RS" b="1" dirty="0" smtClean="0">
                <a:solidFill>
                  <a:schemeClr val="accent1"/>
                </a:solidFill>
              </a:rPr>
            </a:br>
            <a:r>
              <a:rPr lang="sr-Cyrl-RS" b="1" dirty="0" smtClean="0">
                <a:solidFill>
                  <a:schemeClr val="accent1"/>
                </a:solidFill>
              </a:rPr>
              <a:t/>
            </a:r>
            <a:br>
              <a:rPr lang="sr-Cyrl-RS" b="1" dirty="0" smtClean="0">
                <a:solidFill>
                  <a:schemeClr val="accent1"/>
                </a:solidFill>
              </a:rPr>
            </a:br>
            <a:r>
              <a:rPr lang="sr-Cyrl-RS" sz="2700" b="1" dirty="0" smtClean="0">
                <a:solidFill>
                  <a:schemeClr val="accent1"/>
                </a:solidFill>
              </a:rPr>
              <a:t>201</a:t>
            </a:r>
            <a:r>
              <a:rPr lang="sr-Latn-CS" sz="2700" b="1" dirty="0" smtClean="0">
                <a:solidFill>
                  <a:schemeClr val="accent1"/>
                </a:solidFill>
              </a:rPr>
              <a:t>3</a:t>
            </a:r>
            <a:r>
              <a:rPr lang="sr-Cyrl-RS" sz="2700" b="1" dirty="0" smtClean="0">
                <a:solidFill>
                  <a:schemeClr val="accent1"/>
                </a:solidFill>
              </a:rPr>
              <a:t>.ГОДИНА</a:t>
            </a:r>
            <a:endParaRPr lang="sr-Latn-CS" sz="27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r-Cyrl-CS" sz="4800" b="1" dirty="0" smtClean="0"/>
              <a:t>КОЈА ЗНАЊА И ВЕШТИНЕ САМ УНАПРЕДИЛА/УНАПРЕДИО У ТОКУ ОВЕ ГОДИНЕ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sr-Latn-CS" sz="4800" b="1" dirty="0" smtClean="0"/>
          </a:p>
          <a:p>
            <a:pPr>
              <a:buNone/>
            </a:pPr>
            <a:r>
              <a:rPr lang="sr-Cyrl-CS" sz="4800" b="1" dirty="0" smtClean="0"/>
              <a:t> </a:t>
            </a:r>
            <a:endParaRPr lang="sr-Latn-CS" sz="4800" b="1" dirty="0" smtClean="0"/>
          </a:p>
          <a:p>
            <a:pPr>
              <a:buNone/>
            </a:pPr>
            <a:r>
              <a:rPr lang="sr-Cyrl-CS" sz="4800" b="1" dirty="0" smtClean="0"/>
              <a:t> </a:t>
            </a:r>
            <a:endParaRPr lang="sr-Latn-CS" sz="4800" b="1" dirty="0" smtClean="0"/>
          </a:p>
          <a:p>
            <a:pPr>
              <a:buNone/>
            </a:pPr>
            <a:r>
              <a:rPr lang="sr-Cyrl-CS" sz="4800" b="1" dirty="0" smtClean="0"/>
              <a:t>ОБЛИЦИ ОСТВАРЕНИ ПРЕКО ПЛАНА (НАВЕСТИ ОБЛИКЕ КОЈИ НИСУ БИЛИ ПЛАНИРАНИ, А ОСТВАРЕНИ СУ): </a:t>
            </a:r>
            <a:endParaRPr lang="sr-Latn-CS" sz="4800" b="1" dirty="0" smtClean="0"/>
          </a:p>
          <a:p>
            <a:pPr>
              <a:buNone/>
            </a:pPr>
            <a:r>
              <a:rPr lang="sr-Cyrl-CS" sz="4800" b="1" dirty="0" smtClean="0"/>
              <a:t>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sr-Latn-CS" sz="4800" b="1" dirty="0" smtClean="0"/>
          </a:p>
          <a:p>
            <a:pPr>
              <a:buNone/>
            </a:pPr>
            <a:r>
              <a:rPr lang="sr-Cyrl-CS" sz="4800" b="1" dirty="0" smtClean="0"/>
              <a:t> </a:t>
            </a:r>
            <a:endParaRPr lang="sr-Latn-CS" sz="4800" b="1" dirty="0" smtClean="0"/>
          </a:p>
          <a:p>
            <a:pPr>
              <a:buNone/>
            </a:pPr>
            <a:r>
              <a:rPr lang="sr-Cyrl-CS" sz="4800" b="1" dirty="0" smtClean="0"/>
              <a:t> </a:t>
            </a:r>
            <a:endParaRPr lang="sr-Latn-CS" sz="4800" b="1" dirty="0" smtClean="0"/>
          </a:p>
          <a:p>
            <a:pPr>
              <a:buNone/>
            </a:pPr>
            <a:r>
              <a:rPr lang="sr-Cyrl-CS" sz="4800" b="1" dirty="0" smtClean="0"/>
              <a:t>КОЈИ ОД ПЛАНИРАНИХ ОБЛИКА СТРУЧНОГ УСАВРШАВАЊА НИЈЕ ОСТВАРЕН И ЗБОГ ЧЕГА:</a:t>
            </a:r>
            <a:endParaRPr lang="sr-Latn-CS" sz="4800" b="1" dirty="0" smtClean="0"/>
          </a:p>
          <a:p>
            <a:pPr>
              <a:buNone/>
            </a:pPr>
            <a:r>
              <a:rPr lang="sr-Cyrl-CS" sz="4800" b="1" dirty="0" smtClean="0"/>
              <a:t> 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sr-Latn-CS" sz="4800" b="1" dirty="0" smtClean="0"/>
          </a:p>
          <a:p>
            <a:pPr>
              <a:buNone/>
            </a:pPr>
            <a:r>
              <a:rPr lang="sr-Cyrl-CS" sz="4800" b="1" dirty="0" smtClean="0"/>
              <a:t> </a:t>
            </a:r>
            <a:endParaRPr lang="sr-Latn-CS" sz="4800" b="1" dirty="0" smtClean="0"/>
          </a:p>
          <a:p>
            <a:pPr>
              <a:buNone/>
            </a:pPr>
            <a:r>
              <a:rPr lang="sr-Cyrl-CS" sz="4800" b="1" dirty="0" smtClean="0"/>
              <a:t> </a:t>
            </a:r>
            <a:endParaRPr lang="sr-Latn-CS" sz="4800" b="1" dirty="0" smtClean="0"/>
          </a:p>
          <a:p>
            <a:pPr>
              <a:buNone/>
            </a:pPr>
            <a:r>
              <a:rPr lang="sr-Cyrl-CS" sz="4800" b="1" dirty="0" smtClean="0"/>
              <a:t>ЗВАЊЕ СТЕЧЕНО У ТОКУ ОВЕ ГОДИНЕ</a:t>
            </a:r>
            <a:endParaRPr lang="sr-Latn-CS" sz="4800" b="1" dirty="0" smtClean="0"/>
          </a:p>
          <a:p>
            <a:pPr>
              <a:buNone/>
            </a:pPr>
            <a:r>
              <a:rPr lang="ru-RU" sz="4800" b="1" dirty="0" smtClean="0"/>
              <a:t>             _______________________________________________________________________</a:t>
            </a:r>
            <a:endParaRPr lang="sr-Latn-CS" sz="4800" b="1" dirty="0" smtClean="0"/>
          </a:p>
          <a:p>
            <a:pPr>
              <a:buNone/>
            </a:pPr>
            <a:r>
              <a:rPr lang="sr-Cyrl-CS" sz="4800" b="1" dirty="0" smtClean="0"/>
              <a:t> </a:t>
            </a:r>
            <a:endParaRPr lang="sr-Latn-CS" sz="4800" b="1" dirty="0" smtClean="0"/>
          </a:p>
          <a:p>
            <a:pPr>
              <a:buNone/>
            </a:pPr>
            <a:r>
              <a:rPr lang="sr-Cyrl-CS" sz="4800" b="1" dirty="0" smtClean="0"/>
              <a:t> </a:t>
            </a:r>
            <a:endParaRPr lang="sr-Latn-CS" sz="4800" b="1" dirty="0" smtClean="0"/>
          </a:p>
          <a:p>
            <a:pPr>
              <a:buNone/>
            </a:pPr>
            <a:r>
              <a:rPr lang="sr-Cyrl-CS" sz="4800" b="1" dirty="0" smtClean="0"/>
              <a:t>НАПОМЕНА</a:t>
            </a:r>
            <a:endParaRPr lang="sr-Latn-CS" sz="4800" b="1" dirty="0" smtClean="0"/>
          </a:p>
          <a:p>
            <a:pPr>
              <a:buNone/>
            </a:pPr>
            <a:r>
              <a:rPr lang="sr-Cyrl-CS" sz="4800" b="1" dirty="0" smtClean="0"/>
              <a:t>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sr-Latn-CS" sz="4800" b="1" dirty="0" smtClean="0"/>
          </a:p>
          <a:p>
            <a:pPr>
              <a:buNone/>
            </a:pPr>
            <a:r>
              <a:rPr lang="sr-Cyrl-CS" sz="4800" b="1" dirty="0" smtClean="0"/>
              <a:t> </a:t>
            </a:r>
            <a:endParaRPr lang="sr-Latn-CS" sz="4800" b="1" dirty="0" smtClean="0"/>
          </a:p>
          <a:p>
            <a:pPr>
              <a:buNone/>
            </a:pPr>
            <a:r>
              <a:rPr lang="sr-Cyrl-CS" sz="4800" b="1" dirty="0" smtClean="0"/>
              <a:t> </a:t>
            </a:r>
            <a:endParaRPr lang="sr-Latn-CS" sz="4800" b="1" dirty="0" smtClean="0"/>
          </a:p>
          <a:p>
            <a:pPr>
              <a:buNone/>
            </a:pPr>
            <a:r>
              <a:rPr lang="sr-Cyrl-CS" sz="4800" b="1" dirty="0" smtClean="0"/>
              <a:t>ПОТПИС ЗАПОСЛЕНОГ</a:t>
            </a:r>
            <a:endParaRPr lang="sr-Latn-CS" sz="4800" b="1" dirty="0" smtClean="0"/>
          </a:p>
          <a:p>
            <a:pPr>
              <a:buNone/>
            </a:pPr>
            <a:r>
              <a:rPr lang="sr-Cyrl-CS" sz="4800" dirty="0" smtClean="0"/>
              <a:t>_______________________</a:t>
            </a:r>
            <a:endParaRPr lang="sr-Latn-CS" sz="4800" dirty="0" smtClean="0"/>
          </a:p>
          <a:p>
            <a:pPr>
              <a:buNone/>
            </a:pPr>
            <a:r>
              <a:rPr lang="sr-Cyrl-CS" dirty="0" smtClean="0"/>
              <a:t> </a:t>
            </a:r>
            <a:endParaRPr lang="sr-Latn-CS" dirty="0" smtClean="0"/>
          </a:p>
          <a:p>
            <a:pPr>
              <a:buNone/>
            </a:pPr>
            <a:r>
              <a:rPr lang="sr-Cyrl-CS" dirty="0" smtClean="0"/>
              <a:t> </a:t>
            </a:r>
            <a:endParaRPr lang="sr-Latn-CS" dirty="0" smtClean="0"/>
          </a:p>
          <a:p>
            <a:pPr>
              <a:buNone/>
            </a:pPr>
            <a:r>
              <a:rPr lang="sr-Cyrl-CS" dirty="0" smtClean="0"/>
              <a:t/>
            </a:r>
            <a:br>
              <a:rPr lang="sr-Cyrl-CS" dirty="0" smtClean="0"/>
            </a:br>
            <a:endParaRPr lang="sr-Latn-C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3200" b="1" dirty="0" smtClean="0">
                <a:solidFill>
                  <a:schemeClr val="accent1"/>
                </a:solidFill>
              </a:rPr>
              <a:t>Стручно усавршавање може да се реализује: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None/>
            </a:pPr>
            <a:endParaRPr lang="sr-Cyrl-CS" sz="2600" dirty="0" smtClean="0">
              <a:solidFill>
                <a:schemeClr val="accent1"/>
              </a:solidFill>
            </a:endParaRPr>
          </a:p>
          <a:p>
            <a:pPr marL="457200" indent="-457200">
              <a:lnSpc>
                <a:spcPct val="80000"/>
              </a:lnSpc>
              <a:buNone/>
            </a:pPr>
            <a:r>
              <a:rPr lang="sr-Cyrl-CS" sz="2600" b="1" dirty="0">
                <a:solidFill>
                  <a:schemeClr val="accent1"/>
                </a:solidFill>
              </a:rPr>
              <a:t>У</a:t>
            </a:r>
            <a:r>
              <a:rPr lang="sr-Cyrl-CS" sz="2600" b="1" dirty="0" smtClean="0">
                <a:solidFill>
                  <a:schemeClr val="accent1"/>
                </a:solidFill>
              </a:rPr>
              <a:t> оквиру педагошке норме: </a:t>
            </a:r>
          </a:p>
          <a:p>
            <a:pPr marL="457200" indent="-457200">
              <a:lnSpc>
                <a:spcPct val="80000"/>
              </a:lnSpc>
              <a:buNone/>
            </a:pPr>
            <a:endParaRPr lang="sr-Cyrl-CS" sz="2600" dirty="0" smtClean="0"/>
          </a:p>
          <a:p>
            <a:pPr marL="457200" indent="-457200">
              <a:lnSpc>
                <a:spcPct val="80000"/>
              </a:lnSpc>
              <a:buNone/>
            </a:pPr>
            <a:r>
              <a:rPr lang="sr-Cyrl-CS" sz="2600" dirty="0" smtClean="0"/>
              <a:t>1.  активности у установи</a:t>
            </a:r>
            <a:endParaRPr lang="sr-Cyrl-CS" sz="2600" i="1" dirty="0"/>
          </a:p>
          <a:p>
            <a:pPr marL="457200" indent="-457200">
              <a:lnSpc>
                <a:spcPct val="80000"/>
              </a:lnSpc>
              <a:buNone/>
            </a:pPr>
            <a:r>
              <a:rPr lang="sr-Cyrl-CS" sz="2600" dirty="0" smtClean="0"/>
              <a:t>2. </a:t>
            </a:r>
            <a:r>
              <a:rPr lang="sr-Cyrl-CS" sz="2600" dirty="0"/>
              <a:t>обуке по одобреним програмима и </a:t>
            </a:r>
            <a:r>
              <a:rPr lang="sr-Cyrl-CS" sz="2600" dirty="0" smtClean="0"/>
              <a:t>учествовање на  стручним скуповима</a:t>
            </a:r>
            <a:endParaRPr lang="sr-Cyrl-CS" sz="2600" dirty="0" smtClean="0">
              <a:solidFill>
                <a:srgbClr val="FF3300"/>
              </a:solidFill>
            </a:endParaRPr>
          </a:p>
          <a:p>
            <a:pPr marL="457200" indent="-457200">
              <a:lnSpc>
                <a:spcPct val="80000"/>
              </a:lnSpc>
              <a:buNone/>
            </a:pPr>
            <a:endParaRPr lang="sr-Cyrl-CS" sz="2600" dirty="0" smtClean="0">
              <a:solidFill>
                <a:srgbClr val="FF3300"/>
              </a:solidFill>
            </a:endParaRPr>
          </a:p>
          <a:p>
            <a:pPr marL="457200" indent="-457200">
              <a:lnSpc>
                <a:spcPct val="80000"/>
              </a:lnSpc>
              <a:buNone/>
            </a:pPr>
            <a:r>
              <a:rPr lang="sr-Cyrl-CS" sz="2600" b="1" dirty="0" smtClean="0">
                <a:solidFill>
                  <a:schemeClr val="accent1"/>
                </a:solidFill>
              </a:rPr>
              <a:t>Плаћено одсуство за учествовање у СУ које организује:</a:t>
            </a:r>
            <a:endParaRPr lang="en-US" sz="2600" b="1" dirty="0" smtClean="0">
              <a:solidFill>
                <a:schemeClr val="accent1"/>
              </a:solidFill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sr-Cyrl-CS" sz="2600" i="1" dirty="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sr-Cyrl-CS" sz="2600" dirty="0"/>
              <a:t>1</a:t>
            </a:r>
            <a:r>
              <a:rPr lang="sr-Cyrl-CS" sz="2600" dirty="0" smtClean="0"/>
              <a:t>.Министарства</a:t>
            </a:r>
            <a:r>
              <a:rPr lang="sr-Cyrl-CS" sz="2600" dirty="0"/>
              <a:t>, ЗУОВ-а и ЗВКОВ-а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sr-Cyrl-CS" sz="2600" dirty="0"/>
              <a:t>2</a:t>
            </a:r>
            <a:r>
              <a:rPr lang="sr-Cyrl-CS" sz="2600" dirty="0" smtClean="0"/>
              <a:t>. </a:t>
            </a:r>
            <a:r>
              <a:rPr lang="sr-Cyrl-CS" sz="2600" dirty="0"/>
              <a:t>високошколск</a:t>
            </a:r>
            <a:r>
              <a:rPr lang="en-US" sz="2600" dirty="0"/>
              <a:t>e</a:t>
            </a:r>
            <a:r>
              <a:rPr lang="sr-Cyrl-CS" sz="2600" dirty="0"/>
              <a:t> установ</a:t>
            </a:r>
            <a:r>
              <a:rPr lang="en-US" sz="2600" dirty="0"/>
              <a:t>e</a:t>
            </a:r>
            <a:r>
              <a:rPr lang="sr-Cyrl-CS" sz="2600" dirty="0"/>
              <a:t> на основу акредитованих програма у оквиру целоживотног учењ</a:t>
            </a:r>
            <a:r>
              <a:rPr lang="en-US" sz="2600" dirty="0"/>
              <a:t>a</a:t>
            </a:r>
            <a:r>
              <a:rPr lang="ru-RU" sz="2600" dirty="0"/>
              <a:t> </a:t>
            </a:r>
            <a:endParaRPr lang="sr-Cyrl-CS" sz="2600" i="1" dirty="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sr-Cyrl-CS" sz="2600" dirty="0"/>
              <a:t>3</a:t>
            </a:r>
            <a:r>
              <a:rPr lang="sr-Cyrl-CS" sz="2600" dirty="0" smtClean="0"/>
              <a:t>.</a:t>
            </a:r>
            <a:r>
              <a:rPr lang="ru-RU" sz="2600" dirty="0" smtClean="0"/>
              <a:t>организоване </a:t>
            </a:r>
            <a:r>
              <a:rPr lang="ru-RU" sz="2600" dirty="0"/>
              <a:t>на међународном нивоу</a:t>
            </a:r>
            <a:endParaRPr lang="sr-Cyrl-CS" sz="2600" i="1" dirty="0"/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sr-Cyrl-C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3200" b="1" smtClean="0">
                <a:solidFill>
                  <a:schemeClr val="accent1"/>
                </a:solidFill>
              </a:rPr>
              <a:t>Годишња норма СУ </a:t>
            </a:r>
            <a:br>
              <a:rPr lang="sr-Cyrl-CS" sz="3200" b="1" smtClean="0">
                <a:solidFill>
                  <a:schemeClr val="accent1"/>
                </a:solidFill>
              </a:rPr>
            </a:br>
            <a:r>
              <a:rPr lang="sr-Cyrl-CS" sz="3200" b="1" smtClean="0">
                <a:solidFill>
                  <a:schemeClr val="accent1"/>
                </a:solidFill>
              </a:rPr>
              <a:t>и бодовање облика СУ</a:t>
            </a:r>
            <a:endParaRPr lang="en-US" sz="3200" b="1" smtClean="0">
              <a:solidFill>
                <a:schemeClr val="accent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smtClean="0"/>
              <a:t>68 сати годишње</a:t>
            </a:r>
            <a:r>
              <a:rPr lang="ru-RU" sz="2400" smtClean="0"/>
              <a:t> различитих облика СУ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smtClean="0"/>
              <a:t>24 сата право на плаћено одсуство из установе ради похађања одобрених програма и стручних скупова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smtClean="0"/>
              <a:t>44 сата СУ у установи/учимо једни од других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120 бодова</a:t>
            </a:r>
            <a:r>
              <a:rPr lang="en-US" sz="2400" b="1" smtClean="0"/>
              <a:t> </a:t>
            </a:r>
            <a:r>
              <a:rPr lang="sr-Cyrl-CS" sz="2400" b="1" smtClean="0"/>
              <a:t>за пет година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sr-Cyrl-CS" sz="2400" smtClean="0"/>
              <a:t>с</a:t>
            </a:r>
            <a:r>
              <a:rPr lang="ru-RU" sz="2400" smtClean="0"/>
              <a:t>ат обуке – бод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400" smtClean="0"/>
              <a:t> дан учешћа на стручном скупу – бод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sr-Cyrl-CS" sz="2400" smtClean="0"/>
              <a:t>један ЕСПБ – 25 бодова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r-Cyrl-CS" sz="24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r-Cyrl-CS" sz="2400" smtClean="0"/>
              <a:t>учешће у међународном облику СУ - бодови се удвостручују </a:t>
            </a:r>
            <a:r>
              <a:rPr lang="en-US" sz="2400" smtClean="0"/>
              <a:t> </a:t>
            </a: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</a:t>
            </a:r>
            <a:r>
              <a:rPr lang="sr-Cyrl-CS" sz="2400" smtClean="0"/>
              <a:t> 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3200" b="1" smtClean="0">
                <a:solidFill>
                  <a:schemeClr val="accent1"/>
                </a:solidFill>
              </a:rPr>
              <a:t>Структура остварених бодова</a:t>
            </a:r>
            <a:endParaRPr lang="en-US" sz="3200" b="1" smtClean="0">
              <a:solidFill>
                <a:schemeClr val="accent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62500" lnSpcReduction="20000"/>
          </a:bodyPr>
          <a:lstStyle/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r-Cyrl-CS" sz="3400" b="1" dirty="0" smtClean="0"/>
              <a:t>Од </a:t>
            </a:r>
            <a:r>
              <a:rPr lang="sr-Cyrl-CS" sz="3400" b="1" dirty="0"/>
              <a:t>120 бодова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Cyrl-CS" sz="3400" b="1" dirty="0" smtClean="0"/>
              <a:t>             100 </a:t>
            </a:r>
            <a:r>
              <a:rPr lang="sr-Cyrl-CS" sz="3400" b="1" dirty="0"/>
              <a:t>бодова за похађање </a:t>
            </a:r>
            <a:r>
              <a:rPr lang="sr-Cyrl-CS" sz="3400" b="1" dirty="0" smtClean="0"/>
              <a:t>обука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Cyrl-CS" sz="3400" b="1" dirty="0" smtClean="0"/>
              <a:t>             20 </a:t>
            </a:r>
            <a:r>
              <a:rPr lang="sr-Cyrl-CS" sz="3400" b="1" dirty="0"/>
              <a:t>бодова за </a:t>
            </a:r>
            <a:r>
              <a:rPr lang="ru-RU" sz="3400" b="1" dirty="0"/>
              <a:t>учествовање на стручним скуповима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3400" b="1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r-Cyrl-CS" sz="3400" b="1" dirty="0" smtClean="0"/>
              <a:t> Од </a:t>
            </a:r>
            <a:r>
              <a:rPr lang="sr-Cyrl-CS" sz="3400" b="1" dirty="0"/>
              <a:t>120 бодова 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Cyrl-CS" sz="3400" b="1" dirty="0" smtClean="0"/>
              <a:t>     најмање </a:t>
            </a:r>
            <a:r>
              <a:rPr lang="sr-Cyrl-CS" sz="3400" b="1" dirty="0"/>
              <a:t>30 бодова за облик СУ који се односи на </a:t>
            </a:r>
            <a:r>
              <a:rPr lang="sr-Cyrl-CS" sz="3400" b="1" dirty="0" smtClean="0"/>
              <a:t>приоритетну       област</a:t>
            </a:r>
            <a:endParaRPr lang="ru-RU" sz="3400" b="1" dirty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3400" b="1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3400" b="1" dirty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3400" b="1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sr-Cyrl-CS" sz="3400" b="1" dirty="0" smtClean="0"/>
              <a:t> Од </a:t>
            </a:r>
            <a:r>
              <a:rPr lang="sr-Cyrl-CS" sz="3400" b="1" dirty="0"/>
              <a:t>100 бодова по 16 бодова за развој сваке </a:t>
            </a:r>
            <a:r>
              <a:rPr lang="sr-Cyrl-CS" sz="3400" b="1" dirty="0" smtClean="0"/>
              <a:t>компетенције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•"/>
              <a:defRPr/>
            </a:pPr>
            <a:endParaRPr lang="sr-Cyrl-CS" sz="3400" b="1" dirty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sr-Cyrl-CS" sz="2600" b="1" dirty="0" smtClean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•"/>
              <a:defRPr/>
            </a:pPr>
            <a:endParaRPr lang="sr-Cyrl-CS" sz="2600" b="1" dirty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•"/>
              <a:defRPr/>
            </a:pPr>
            <a:r>
              <a:rPr lang="sr-Cyrl-CS" sz="2600" b="1" dirty="0"/>
              <a:t>Преостале бодове </a:t>
            </a:r>
            <a:r>
              <a:rPr lang="sr-Cyrl-CS" sz="2600" b="1" dirty="0" smtClean="0"/>
              <a:t>остварује према </a:t>
            </a:r>
            <a:r>
              <a:rPr lang="sr-Cyrl-CS" sz="2600" b="1" dirty="0"/>
              <a:t>плану професионалног развоја </a:t>
            </a:r>
            <a:r>
              <a:rPr lang="sr-Cyrl-CS" sz="2600" b="1" dirty="0" smtClean="0"/>
              <a:t> у складу са потребом/проценом за развој </a:t>
            </a:r>
            <a:r>
              <a:rPr lang="sr-Cyrl-CS" sz="2600" b="1" dirty="0"/>
              <a:t>компетенција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2400" b="1" dirty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dirty="0"/>
              <a:t> </a:t>
            </a:r>
            <a:endParaRPr lang="sr-Cyrl-CS" sz="2400" b="1" dirty="0"/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3200" b="1" dirty="0" smtClean="0">
                <a:solidFill>
                  <a:schemeClr val="accent1"/>
                </a:solidFill>
              </a:rPr>
              <a:t>Напредовање у звања</a:t>
            </a:r>
            <a:br>
              <a:rPr lang="sr-Cyrl-RS" sz="3200" b="1" dirty="0" smtClean="0">
                <a:solidFill>
                  <a:schemeClr val="accent1"/>
                </a:solidFill>
              </a:rPr>
            </a:br>
            <a:r>
              <a:rPr lang="sr-Cyrl-RS" sz="3200" b="1" dirty="0" smtClean="0">
                <a:solidFill>
                  <a:schemeClr val="accent1"/>
                </a:solidFill>
              </a:rPr>
              <a:t>(могућност за запослене)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sr-Cyrl-CS" sz="2800" dirty="0" smtClean="0"/>
          </a:p>
          <a:p>
            <a:pPr>
              <a:lnSpc>
                <a:spcPct val="90000"/>
              </a:lnSpc>
              <a:buNone/>
            </a:pPr>
            <a:endParaRPr lang="sr-Cyrl-CS" sz="2800" dirty="0" smtClean="0"/>
          </a:p>
          <a:p>
            <a:pPr>
              <a:lnSpc>
                <a:spcPct val="90000"/>
              </a:lnSpc>
            </a:pPr>
            <a:r>
              <a:rPr lang="sr-Cyrl-CS" sz="2800" dirty="0" smtClean="0"/>
              <a:t>Звања </a:t>
            </a:r>
            <a:r>
              <a:rPr lang="sr-Cyrl-CS" sz="2800" dirty="0"/>
              <a:t>се стичу по правилу </a:t>
            </a:r>
            <a:r>
              <a:rPr lang="sr-Cyrl-CS" sz="2800" dirty="0" smtClean="0"/>
              <a:t>поступно</a:t>
            </a:r>
          </a:p>
          <a:p>
            <a:pPr>
              <a:lnSpc>
                <a:spcPct val="90000"/>
              </a:lnSpc>
              <a:buNone/>
            </a:pPr>
            <a:endParaRPr lang="sr-Cyrl-CS" sz="28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ru-RU" sz="2800" dirty="0" smtClean="0"/>
              <a:t>педагошки </a:t>
            </a:r>
            <a:r>
              <a:rPr lang="ru-RU" sz="2800" dirty="0"/>
              <a:t>саветник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ru-RU" sz="2800" dirty="0" smtClean="0"/>
              <a:t>самостални </a:t>
            </a:r>
            <a:r>
              <a:rPr lang="ru-RU" sz="2800" dirty="0"/>
              <a:t>педагошки саветник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ru-RU" sz="2800" dirty="0" smtClean="0"/>
              <a:t>виши </a:t>
            </a:r>
            <a:r>
              <a:rPr lang="ru-RU" sz="2800" dirty="0"/>
              <a:t>педагошки саветник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ru-RU" sz="2800" dirty="0" smtClean="0"/>
              <a:t>високи </a:t>
            </a:r>
            <a:r>
              <a:rPr lang="ru-RU" sz="2800" dirty="0"/>
              <a:t>педагошки саветник</a:t>
            </a:r>
          </a:p>
          <a:p>
            <a:pPr marL="514350" indent="-514350">
              <a:lnSpc>
                <a:spcPct val="90000"/>
              </a:lnSpc>
              <a:buNone/>
            </a:pPr>
            <a:endParaRPr lang="ru-RU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3200" b="1" dirty="0">
                <a:solidFill>
                  <a:schemeClr val="accent1"/>
                </a:solidFill>
              </a:rPr>
              <a:t>Услови за стицање звања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700" dirty="0"/>
              <a:t>8/10/12/15/година радног искуства у обављању</a:t>
            </a:r>
            <a:r>
              <a:rPr lang="en-US" sz="2700" dirty="0"/>
              <a:t> </a:t>
            </a:r>
            <a:r>
              <a:rPr lang="sr-Cyrl-CS" sz="2700" dirty="0"/>
              <a:t>ОВР </a:t>
            </a:r>
            <a:r>
              <a:rPr lang="ru-RU" sz="2700" dirty="0"/>
              <a:t>у установи/+одређене године у звању</a:t>
            </a:r>
            <a:r>
              <a:rPr lang="en-US" sz="2700" dirty="0"/>
              <a:t> </a:t>
            </a:r>
            <a:endParaRPr lang="sr-Cyrl-CS" sz="2700" dirty="0"/>
          </a:p>
          <a:p>
            <a:pPr>
              <a:lnSpc>
                <a:spcPct val="90000"/>
              </a:lnSpc>
            </a:pPr>
            <a:r>
              <a:rPr lang="sr-Cyrl-CS" sz="2700" dirty="0"/>
              <a:t>висок/надпросечан степен</a:t>
            </a:r>
            <a:r>
              <a:rPr lang="sr-Cyrl-CS" sz="2700" b="1" dirty="0"/>
              <a:t> </a:t>
            </a:r>
            <a:r>
              <a:rPr lang="sr-Cyrl-CS" sz="2700" dirty="0"/>
              <a:t>компетентности у ОВР</a:t>
            </a:r>
          </a:p>
          <a:p>
            <a:pPr>
              <a:lnSpc>
                <a:spcPct val="90000"/>
              </a:lnSpc>
            </a:pPr>
            <a:r>
              <a:rPr lang="ru-RU" sz="2700" dirty="0"/>
              <a:t>истицање/учествовање у свим активностима СУ које организује установа</a:t>
            </a:r>
            <a:r>
              <a:rPr lang="en-US" sz="2700" dirty="0"/>
              <a:t> </a:t>
            </a:r>
            <a:r>
              <a:rPr lang="sr-Cyrl-CS" sz="2700" dirty="0"/>
              <a:t> </a:t>
            </a:r>
          </a:p>
          <a:p>
            <a:pPr>
              <a:lnSpc>
                <a:spcPct val="90000"/>
              </a:lnSpc>
            </a:pPr>
            <a:r>
              <a:rPr lang="ru-RU" sz="2700" dirty="0"/>
              <a:t>иницирање и учествовање у подизању квалитета ОВР</a:t>
            </a:r>
          </a:p>
          <a:p>
            <a:pPr>
              <a:lnSpc>
                <a:spcPct val="90000"/>
              </a:lnSpc>
            </a:pPr>
            <a:r>
              <a:rPr lang="ru-RU" sz="2700" dirty="0"/>
              <a:t>осим 120 бодова, и додатних 50/70/ бодова из различитих облика стручног усавршавања</a:t>
            </a:r>
          </a:p>
          <a:p>
            <a:pPr>
              <a:lnSpc>
                <a:spcPct val="90000"/>
              </a:lnSpc>
            </a:pPr>
            <a:r>
              <a:rPr lang="sr-Cyrl-CS" sz="2700" dirty="0"/>
              <a:t>знање страног језика </a:t>
            </a:r>
            <a:r>
              <a:rPr lang="sr-Cyrl-CS" sz="2700" dirty="0" smtClean="0"/>
              <a:t>одређеног нивоа</a:t>
            </a:r>
            <a:endParaRPr lang="sr-Cyrl-CS" sz="2700" dirty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700" dirty="0"/>
              <a:t>коришћење рачунара у раду</a:t>
            </a:r>
            <a:r>
              <a:rPr lang="en-US" sz="27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3200" b="1" dirty="0">
                <a:solidFill>
                  <a:schemeClr val="accent1"/>
                </a:solidFill>
              </a:rPr>
              <a:t>Поступак стицања </a:t>
            </a:r>
            <a:r>
              <a:rPr lang="sr-Cyrl-CS" sz="3200" b="1" dirty="0" smtClean="0">
                <a:solidFill>
                  <a:schemeClr val="accent1"/>
                </a:solidFill>
              </a:rPr>
              <a:t>звања 1.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sz="2800" dirty="0"/>
              <a:t>Поступак покреће </a:t>
            </a:r>
            <a:r>
              <a:rPr lang="sr-Cyrl-CS" sz="2800" dirty="0" smtClean="0"/>
              <a:t>сам запослени захтевом директору</a:t>
            </a:r>
          </a:p>
          <a:p>
            <a:pPr>
              <a:buNone/>
            </a:pPr>
            <a:endParaRPr lang="sr-Cyrl-CS" sz="2800" dirty="0"/>
          </a:p>
          <a:p>
            <a:r>
              <a:rPr lang="sr-Cyrl-CS" sz="2800" dirty="0" smtClean="0"/>
              <a:t>Подноси доказе о </a:t>
            </a:r>
            <a:r>
              <a:rPr lang="sr-Cyrl-CS" sz="2800" dirty="0"/>
              <a:t>испуњености </a:t>
            </a:r>
            <a:r>
              <a:rPr lang="sr-Cyrl-CS" sz="2800" dirty="0" smtClean="0"/>
              <a:t>услова</a:t>
            </a:r>
          </a:p>
          <a:p>
            <a:pPr>
              <a:buNone/>
            </a:pPr>
            <a:endParaRPr lang="sr-Cyrl-CS" sz="2800" dirty="0"/>
          </a:p>
          <a:p>
            <a:pPr>
              <a:buFont typeface="Wingdings" pitchFamily="2" charset="2"/>
              <a:buChar char="ü"/>
            </a:pPr>
            <a:r>
              <a:rPr lang="sr-Cyrl-CS" sz="2800" dirty="0"/>
              <a:t>Самопроцена </a:t>
            </a:r>
            <a:r>
              <a:rPr lang="ru-RU" sz="2800" dirty="0"/>
              <a:t>степена остварености образовно-васпитних циљева, према степену стечених</a:t>
            </a:r>
            <a:r>
              <a:rPr lang="sr-Cyrl-CS" sz="2800" dirty="0"/>
              <a:t> компетенција</a:t>
            </a:r>
          </a:p>
          <a:p>
            <a:pPr>
              <a:buFont typeface="Wingdings" pitchFamily="2" charset="2"/>
              <a:buChar char="ü"/>
            </a:pPr>
            <a:r>
              <a:rPr lang="sr-Cyrl-CS" sz="2800" dirty="0"/>
              <a:t>Самопроцена </a:t>
            </a:r>
            <a:r>
              <a:rPr lang="ru-RU" sz="2800" dirty="0"/>
              <a:t>иницирања и учествовања у подизању </a:t>
            </a:r>
            <a:r>
              <a:rPr lang="ru-RU" sz="2800" dirty="0" smtClean="0"/>
              <a:t>квалитета О-В рада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3200" b="1" dirty="0">
                <a:solidFill>
                  <a:schemeClr val="accent1"/>
                </a:solidFill>
              </a:rPr>
              <a:t>Поступак стицања </a:t>
            </a:r>
            <a:r>
              <a:rPr lang="sr-Cyrl-CS" sz="3200" b="1" dirty="0" smtClean="0">
                <a:solidFill>
                  <a:schemeClr val="accent1"/>
                </a:solidFill>
              </a:rPr>
              <a:t>звања 2.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 sz="2800" dirty="0"/>
              <a:t>Директор доставља надлежном стручном </a:t>
            </a:r>
            <a:r>
              <a:rPr lang="sr-Cyrl-CS" sz="2800" dirty="0" smtClean="0"/>
              <a:t>органу/стручном активу </a:t>
            </a:r>
            <a:r>
              <a:rPr lang="sr-Cyrl-CS" sz="2800" dirty="0"/>
              <a:t>установе </a:t>
            </a:r>
            <a:r>
              <a:rPr lang="sr-Cyrl-CS" sz="2800" dirty="0" smtClean="0">
                <a:solidFill>
                  <a:schemeClr val="accent1"/>
                </a:solidFill>
              </a:rPr>
              <a:t>(рок </a:t>
            </a:r>
            <a:r>
              <a:rPr lang="sr-Cyrl-CS" sz="2800" dirty="0">
                <a:solidFill>
                  <a:schemeClr val="accent1"/>
                </a:solidFill>
              </a:rPr>
              <a:t>8 </a:t>
            </a:r>
            <a:r>
              <a:rPr lang="sr-Cyrl-CS" sz="2800" dirty="0" smtClean="0">
                <a:solidFill>
                  <a:schemeClr val="accent1"/>
                </a:solidFill>
              </a:rPr>
              <a:t>дана)</a:t>
            </a:r>
            <a:endParaRPr lang="sr-Cyrl-CS" sz="28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sr-Cyrl-CS" sz="2800" dirty="0"/>
              <a:t>Стручни орган даје мишљење </a:t>
            </a:r>
            <a:r>
              <a:rPr lang="sr-Cyrl-CS" sz="2800" dirty="0">
                <a:solidFill>
                  <a:schemeClr val="accent1"/>
                </a:solidFill>
              </a:rPr>
              <a:t>(</a:t>
            </a:r>
            <a:r>
              <a:rPr lang="sr-Cyrl-CS" sz="2800" dirty="0" smtClean="0">
                <a:solidFill>
                  <a:schemeClr val="accent1"/>
                </a:solidFill>
              </a:rPr>
              <a:t>рок 30дана) </a:t>
            </a:r>
            <a:endParaRPr lang="sr-Cyrl-CS" sz="28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r-Cyrl-CS" sz="2800" dirty="0"/>
              <a:t>	- позитивно мишљење директор доставља – НВ/ВОВ/ПВ и СР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Cyrl-CS" sz="2800" dirty="0"/>
              <a:t>	- негативно мишљење – обуставља поступак</a:t>
            </a:r>
          </a:p>
          <a:p>
            <a:pPr>
              <a:lnSpc>
                <a:spcPct val="90000"/>
              </a:lnSpc>
            </a:pPr>
            <a:r>
              <a:rPr lang="sr-Cyrl-CS" sz="2800" dirty="0"/>
              <a:t>НВ/ВОВ/ПВ и СР даје мишљење </a:t>
            </a:r>
            <a:r>
              <a:rPr lang="sr-Cyrl-CS" sz="2800" dirty="0" smtClean="0"/>
              <a:t>– </a:t>
            </a:r>
            <a:r>
              <a:rPr lang="sr-Cyrl-CS" sz="2800" dirty="0" smtClean="0">
                <a:solidFill>
                  <a:schemeClr val="accent1"/>
                </a:solidFill>
              </a:rPr>
              <a:t>(рок </a:t>
            </a:r>
            <a:r>
              <a:rPr lang="sr-Cyrl-CS" sz="2800" dirty="0">
                <a:solidFill>
                  <a:schemeClr val="accent1"/>
                </a:solidFill>
              </a:rPr>
              <a:t>15 </a:t>
            </a:r>
            <a:r>
              <a:rPr lang="sr-Cyrl-CS" sz="2800" dirty="0" smtClean="0">
                <a:solidFill>
                  <a:schemeClr val="accent1"/>
                </a:solidFill>
              </a:rPr>
              <a:t>дана)</a:t>
            </a:r>
            <a:endParaRPr lang="sr-Cyrl-CS" sz="28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r-Cyrl-CS" sz="2800" dirty="0"/>
              <a:t>	- позитивна мишљења директор доставља </a:t>
            </a:r>
            <a:r>
              <a:rPr lang="sr-Cyrl-CS" sz="2800" dirty="0" smtClean="0"/>
              <a:t> просветном </a:t>
            </a:r>
            <a:r>
              <a:rPr lang="sr-Cyrl-CS" sz="2800" dirty="0"/>
              <a:t>саветнику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Cyrl-CS" sz="2800" dirty="0"/>
              <a:t>	- негативно мишљење - обуставља поступак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3200" b="1" dirty="0">
                <a:solidFill>
                  <a:schemeClr val="accent1"/>
                </a:solidFill>
              </a:rPr>
              <a:t>Поступак стицања </a:t>
            </a:r>
            <a:r>
              <a:rPr lang="sr-Cyrl-CS" sz="3200" b="1" dirty="0" smtClean="0">
                <a:solidFill>
                  <a:schemeClr val="accent1"/>
                </a:solidFill>
              </a:rPr>
              <a:t>звања 3.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4906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r-Cyrl-CS" sz="2600" dirty="0"/>
              <a:t>Просветни саветник даје мишљење </a:t>
            </a:r>
            <a:r>
              <a:rPr lang="sr-Cyrl-CS" sz="2600" dirty="0" smtClean="0">
                <a:solidFill>
                  <a:schemeClr val="accent1"/>
                </a:solidFill>
              </a:rPr>
              <a:t>(рок </a:t>
            </a:r>
            <a:r>
              <a:rPr lang="sr-Cyrl-CS" sz="2600" dirty="0">
                <a:solidFill>
                  <a:schemeClr val="accent1"/>
                </a:solidFill>
              </a:rPr>
              <a:t>60 дана/+</a:t>
            </a:r>
            <a:r>
              <a:rPr lang="sr-Cyrl-CS" sz="2600" dirty="0" smtClean="0">
                <a:solidFill>
                  <a:schemeClr val="accent1"/>
                </a:solidFill>
              </a:rPr>
              <a:t>30)</a:t>
            </a:r>
            <a:endParaRPr lang="sr-Cyrl-CS" sz="26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sr-Cyrl-CS" sz="2600" dirty="0" smtClean="0"/>
              <a:t>Мишљење доноси на основу приложених материјала или  личним , непосредним увидом (прати рад запосленог 2х </a:t>
            </a:r>
            <a:r>
              <a:rPr lang="sr-Cyrl-CS" sz="2600" dirty="0"/>
              <a:t>по 1 дан без </a:t>
            </a:r>
            <a:r>
              <a:rPr lang="sr-Cyrl-CS" sz="2600" dirty="0" smtClean="0"/>
              <a:t>најаве)</a:t>
            </a:r>
            <a:endParaRPr lang="sr-Cyrl-CS" sz="2600" dirty="0"/>
          </a:p>
          <a:p>
            <a:pPr>
              <a:lnSpc>
                <a:spcPct val="90000"/>
              </a:lnSpc>
            </a:pPr>
            <a:r>
              <a:rPr lang="sr-Cyrl-CS" sz="2600" dirty="0" smtClean="0"/>
              <a:t>Може да прати :</a:t>
            </a:r>
            <a:endParaRPr lang="sr-Cyrl-CS" sz="2600" dirty="0"/>
          </a:p>
          <a:p>
            <a:pPr>
              <a:lnSpc>
                <a:spcPct val="90000"/>
              </a:lnSpc>
              <a:buFontTx/>
              <a:buNone/>
            </a:pPr>
            <a:r>
              <a:rPr lang="sr-Cyrl-CS" sz="2600" dirty="0"/>
              <a:t>	- </a:t>
            </a:r>
            <a:r>
              <a:rPr lang="sr-Latn-CS" sz="2600" dirty="0"/>
              <a:t>компетенције</a:t>
            </a:r>
            <a:r>
              <a:rPr lang="sr-Cyrl-CS" sz="26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Cyrl-CS" sz="2600" dirty="0"/>
              <a:t>	- степен иницирања и учествовања у подизању квалитета ОВР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r-Cyrl-CS" sz="2600" dirty="0"/>
              <a:t>	</a:t>
            </a:r>
            <a:r>
              <a:rPr lang="sr-Cyrl-CS" sz="2600" dirty="0" smtClean="0"/>
              <a:t>-постигнућа деце</a:t>
            </a:r>
            <a:endParaRPr lang="sr-Cyrl-CS" sz="2600" i="1" dirty="0" smtClean="0"/>
          </a:p>
          <a:p>
            <a:pPr>
              <a:lnSpc>
                <a:spcPct val="90000"/>
              </a:lnSpc>
              <a:buFontTx/>
              <a:buNone/>
            </a:pPr>
            <a:endParaRPr lang="sr-Cyrl-CS" sz="2600" dirty="0"/>
          </a:p>
          <a:p>
            <a:pPr>
              <a:lnSpc>
                <a:spcPct val="90000"/>
              </a:lnSpc>
              <a:buFontTx/>
              <a:buNone/>
            </a:pPr>
            <a:r>
              <a:rPr lang="sr-Cyrl-CS" sz="2600" dirty="0"/>
              <a:t>	М</a:t>
            </a:r>
            <a:r>
              <a:rPr lang="sr-Cyrl-CS" sz="2600" dirty="0" smtClean="0"/>
              <a:t>оже </a:t>
            </a:r>
            <a:r>
              <a:rPr lang="sr-Cyrl-CS" sz="2600" dirty="0"/>
              <a:t>да спроведе </a:t>
            </a:r>
            <a:r>
              <a:rPr lang="sr-Latn-CS" sz="2600" dirty="0"/>
              <a:t>анонимн</a:t>
            </a:r>
            <a:r>
              <a:rPr lang="sr-Cyrl-CS" sz="2600" dirty="0"/>
              <a:t>у</a:t>
            </a:r>
            <a:r>
              <a:rPr lang="sr-Latn-CS" sz="2600" dirty="0"/>
              <a:t> анкет</a:t>
            </a:r>
            <a:r>
              <a:rPr lang="sr-Cyrl-CS" sz="2600" dirty="0"/>
              <a:t>у</a:t>
            </a:r>
            <a:r>
              <a:rPr lang="sr-Latn-CS" sz="2600" dirty="0"/>
              <a:t> или интервју </a:t>
            </a:r>
            <a:r>
              <a:rPr lang="sr-Latn-CS" sz="2600" dirty="0" smtClean="0"/>
              <a:t>са, </a:t>
            </a:r>
            <a:r>
              <a:rPr lang="sr-Cyrl-RS" sz="2600" dirty="0" smtClean="0"/>
              <a:t>децом,</a:t>
            </a:r>
            <a:r>
              <a:rPr lang="sr-Latn-CS" sz="2600" dirty="0" smtClean="0"/>
              <a:t>родитељима</a:t>
            </a:r>
            <a:r>
              <a:rPr lang="sr-Cyrl-CS" sz="2600" dirty="0" smtClean="0"/>
              <a:t> </a:t>
            </a:r>
            <a:r>
              <a:rPr lang="sr-Cyrl-CS" sz="2600" dirty="0"/>
              <a:t>и другим запосленима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3200" b="1" dirty="0">
                <a:solidFill>
                  <a:schemeClr val="accent1"/>
                </a:solidFill>
              </a:rPr>
              <a:t>Поступак стицања </a:t>
            </a:r>
            <a:r>
              <a:rPr lang="sr-Cyrl-CS" sz="3200" b="1" dirty="0" smtClean="0">
                <a:solidFill>
                  <a:schemeClr val="accent1"/>
                </a:solidFill>
              </a:rPr>
              <a:t>звања 4.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 sz="2400" dirty="0"/>
              <a:t>Позитивно </a:t>
            </a:r>
            <a:r>
              <a:rPr lang="sr-Cyrl-CS" sz="2400" dirty="0" smtClean="0"/>
              <a:t>мишљење саветника  </a:t>
            </a:r>
            <a:r>
              <a:rPr lang="sr-Cyrl-CS" sz="2400" dirty="0"/>
              <a:t>– </a:t>
            </a:r>
            <a:r>
              <a:rPr lang="sr-Cyrl-CS" sz="2400" dirty="0" smtClean="0"/>
              <a:t> директор доноси решење </a:t>
            </a:r>
            <a:r>
              <a:rPr lang="sr-Cyrl-CS" sz="2400" dirty="0"/>
              <a:t>о стицању звања </a:t>
            </a:r>
            <a:r>
              <a:rPr lang="sr-Cyrl-CS" sz="2400" dirty="0">
                <a:solidFill>
                  <a:schemeClr val="accent1"/>
                </a:solidFill>
              </a:rPr>
              <a:t>(</a:t>
            </a:r>
            <a:r>
              <a:rPr lang="sr-Cyrl-CS" sz="2400" dirty="0" smtClean="0">
                <a:solidFill>
                  <a:schemeClr val="accent1"/>
                </a:solidFill>
              </a:rPr>
              <a:t>рок </a:t>
            </a:r>
            <a:r>
              <a:rPr lang="sr-Cyrl-CS" sz="2400" dirty="0">
                <a:solidFill>
                  <a:schemeClr val="accent1"/>
                </a:solidFill>
              </a:rPr>
              <a:t>15 </a:t>
            </a:r>
            <a:r>
              <a:rPr lang="sr-Cyrl-CS" sz="2400" dirty="0" smtClean="0">
                <a:solidFill>
                  <a:schemeClr val="accent1"/>
                </a:solidFill>
              </a:rPr>
              <a:t>дана)</a:t>
            </a:r>
            <a:endParaRPr lang="sr-Cyrl-CS" sz="24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sr-Cyrl-CS" sz="2400" dirty="0"/>
              <a:t>Негативно </a:t>
            </a:r>
            <a:r>
              <a:rPr lang="sr-Cyrl-CS" sz="2400" dirty="0" smtClean="0"/>
              <a:t>мишљење саветника </a:t>
            </a:r>
            <a:r>
              <a:rPr lang="sr-Cyrl-CS" sz="2400" dirty="0"/>
              <a:t>– </a:t>
            </a:r>
            <a:r>
              <a:rPr lang="sr-Cyrl-CS" sz="2400" dirty="0" smtClean="0"/>
              <a:t> директор обуставља поступак  </a:t>
            </a:r>
            <a:r>
              <a:rPr lang="sr-Cyrl-CS" sz="2400" dirty="0" smtClean="0">
                <a:solidFill>
                  <a:schemeClr val="accent1"/>
                </a:solidFill>
              </a:rPr>
              <a:t>(рок </a:t>
            </a:r>
            <a:r>
              <a:rPr lang="sr-Cyrl-CS" sz="2400" dirty="0">
                <a:solidFill>
                  <a:schemeClr val="accent1"/>
                </a:solidFill>
              </a:rPr>
              <a:t>15 </a:t>
            </a:r>
            <a:r>
              <a:rPr lang="sr-Cyrl-CS" sz="2400" dirty="0" smtClean="0">
                <a:solidFill>
                  <a:schemeClr val="accent1"/>
                </a:solidFill>
              </a:rPr>
              <a:t>дана)</a:t>
            </a:r>
          </a:p>
          <a:p>
            <a:pPr>
              <a:lnSpc>
                <a:spcPct val="90000"/>
              </a:lnSpc>
            </a:pPr>
            <a:endParaRPr lang="sr-Cyrl-CS" sz="24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sr-Cyrl-CS" sz="2400" dirty="0"/>
              <a:t>Позитивно мишљење за 3. и 4. звање </a:t>
            </a:r>
            <a:r>
              <a:rPr lang="sr-Cyrl-CS" sz="2400" dirty="0" smtClean="0"/>
              <a:t>директор установе </a:t>
            </a:r>
            <a:r>
              <a:rPr lang="sr-Cyrl-CS" sz="2400" dirty="0"/>
              <a:t>доставља Заводу </a:t>
            </a:r>
            <a:r>
              <a:rPr lang="sr-Cyrl-CS" sz="2400" dirty="0" smtClean="0">
                <a:solidFill>
                  <a:schemeClr val="accent1"/>
                </a:solidFill>
              </a:rPr>
              <a:t>(</a:t>
            </a:r>
            <a:r>
              <a:rPr lang="sr-Cyrl-CS" sz="2400" dirty="0" smtClean="0"/>
              <a:t> </a:t>
            </a:r>
            <a:r>
              <a:rPr lang="sr-Cyrl-CS" sz="2400" dirty="0">
                <a:solidFill>
                  <a:schemeClr val="accent1"/>
                </a:solidFill>
              </a:rPr>
              <a:t>рок 15 </a:t>
            </a:r>
            <a:r>
              <a:rPr lang="sr-Cyrl-CS" sz="2400" dirty="0" smtClean="0">
                <a:solidFill>
                  <a:schemeClr val="accent1"/>
                </a:solidFill>
              </a:rPr>
              <a:t>дана)</a:t>
            </a:r>
            <a:endParaRPr lang="sr-Cyrl-CS" sz="24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sr-Cyrl-CS" sz="2400" dirty="0"/>
              <a:t>Завод даје мишљење </a:t>
            </a:r>
            <a:r>
              <a:rPr lang="sr-Cyrl-CS" sz="2400" dirty="0">
                <a:solidFill>
                  <a:schemeClr val="accent1"/>
                </a:solidFill>
              </a:rPr>
              <a:t>(</a:t>
            </a:r>
            <a:r>
              <a:rPr lang="sr-Cyrl-CS" sz="2400" dirty="0" smtClean="0">
                <a:solidFill>
                  <a:schemeClr val="accent1"/>
                </a:solidFill>
              </a:rPr>
              <a:t>рок </a:t>
            </a:r>
            <a:r>
              <a:rPr lang="sr-Cyrl-CS" sz="2400" dirty="0">
                <a:solidFill>
                  <a:schemeClr val="accent1"/>
                </a:solidFill>
              </a:rPr>
              <a:t>од 30/+30 </a:t>
            </a:r>
            <a:r>
              <a:rPr lang="sr-Cyrl-CS" sz="2400" dirty="0" smtClean="0">
                <a:solidFill>
                  <a:schemeClr val="accent1"/>
                </a:solidFill>
              </a:rPr>
              <a:t>дана)</a:t>
            </a:r>
            <a:endParaRPr lang="sr-Cyrl-CS" sz="24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sr-Cyrl-CS" sz="2400" dirty="0"/>
              <a:t>Позитивно мишљење Завода – директор доноси решење о стицању звања </a:t>
            </a:r>
            <a:r>
              <a:rPr lang="sr-Cyrl-CS" sz="2400" dirty="0" smtClean="0">
                <a:solidFill>
                  <a:schemeClr val="accent1"/>
                </a:solidFill>
              </a:rPr>
              <a:t>(</a:t>
            </a:r>
            <a:r>
              <a:rPr lang="sr-Cyrl-CS" sz="2400" dirty="0" smtClean="0">
                <a:solidFill>
                  <a:srgbClr val="FF3300"/>
                </a:solidFill>
              </a:rPr>
              <a:t> </a:t>
            </a:r>
            <a:r>
              <a:rPr lang="sr-Cyrl-CS" sz="2400" dirty="0">
                <a:solidFill>
                  <a:schemeClr val="accent1"/>
                </a:solidFill>
              </a:rPr>
              <a:t>рок 15 </a:t>
            </a:r>
            <a:r>
              <a:rPr lang="sr-Cyrl-CS" sz="2400" dirty="0" smtClean="0">
                <a:solidFill>
                  <a:schemeClr val="accent1"/>
                </a:solidFill>
              </a:rPr>
              <a:t>дана)</a:t>
            </a:r>
            <a:endParaRPr lang="sr-Cyrl-CS" sz="24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sr-Cyrl-CS" sz="2400" dirty="0"/>
              <a:t>Негативно мишљење – обуставља се поступак </a:t>
            </a:r>
            <a:r>
              <a:rPr lang="sr-Cyrl-CS" sz="2400" dirty="0" smtClean="0">
                <a:solidFill>
                  <a:schemeClr val="accent1"/>
                </a:solidFill>
              </a:rPr>
              <a:t>( </a:t>
            </a:r>
            <a:r>
              <a:rPr lang="sr-Cyrl-CS" sz="2400" dirty="0">
                <a:solidFill>
                  <a:schemeClr val="accent1"/>
                </a:solidFill>
              </a:rPr>
              <a:t>рок 15 </a:t>
            </a:r>
            <a:r>
              <a:rPr lang="sr-Cyrl-CS" sz="2400" dirty="0" smtClean="0">
                <a:solidFill>
                  <a:schemeClr val="accent1"/>
                </a:solidFill>
              </a:rPr>
              <a:t>дана)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b="1" dirty="0" smtClean="0">
                <a:solidFill>
                  <a:srgbClr val="0070C0"/>
                </a:solidFill>
              </a:rPr>
              <a:t>Шта је СТУЧНО УСАВРШАВАЊЕ?</a:t>
            </a:r>
            <a:endParaRPr lang="sr-Latn-C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    </a:t>
            </a:r>
          </a:p>
          <a:p>
            <a:pPr>
              <a:buNone/>
            </a:pPr>
            <a:r>
              <a:rPr lang="sr-Cyrl-RS" b="1" dirty="0" smtClean="0">
                <a:solidFill>
                  <a:srgbClr val="0070C0"/>
                </a:solidFill>
              </a:rPr>
              <a:t>   Стручно усавршавање је  саставни  </a:t>
            </a:r>
            <a:r>
              <a:rPr lang="sr-Cyrl-RS" b="1" smtClean="0">
                <a:solidFill>
                  <a:srgbClr val="0070C0"/>
                </a:solidFill>
              </a:rPr>
              <a:t>и </a:t>
            </a:r>
            <a:r>
              <a:rPr lang="sr-Cyrl-RS" sz="4000" b="1" smtClean="0">
                <a:solidFill>
                  <a:srgbClr val="0070C0"/>
                </a:solidFill>
              </a:rPr>
              <a:t>обавезни </a:t>
            </a:r>
            <a:r>
              <a:rPr lang="sr-Cyrl-RS" b="1" smtClean="0">
                <a:solidFill>
                  <a:srgbClr val="0070C0"/>
                </a:solidFill>
              </a:rPr>
              <a:t> </a:t>
            </a:r>
            <a:r>
              <a:rPr lang="sr-Cyrl-RS" b="1" dirty="0" smtClean="0">
                <a:solidFill>
                  <a:srgbClr val="0070C0"/>
                </a:solidFill>
              </a:rPr>
              <a:t>део  професионалног развоја  и подразумева  стицање нових и усавршавање постојећих компетенција (знања, </a:t>
            </a:r>
            <a:r>
              <a:rPr lang="sr-Cyrl-CS" b="1" dirty="0" smtClean="0">
                <a:solidFill>
                  <a:srgbClr val="0070C0"/>
                </a:solidFill>
              </a:rPr>
              <a:t>в</a:t>
            </a:r>
            <a:r>
              <a:rPr lang="sr-Cyrl-RS" b="1" dirty="0" smtClean="0">
                <a:solidFill>
                  <a:srgbClr val="0070C0"/>
                </a:solidFill>
              </a:rPr>
              <a:t>ештина и ставова) важних за унапређивање праксе</a:t>
            </a:r>
            <a:endParaRPr lang="sr-Latn-C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sr-Cyrl-CS" sz="3200" b="1" dirty="0">
                <a:solidFill>
                  <a:schemeClr val="accent1"/>
                </a:solidFill>
              </a:rPr>
              <a:t>Рад у </a:t>
            </a:r>
            <a:r>
              <a:rPr lang="sr-Cyrl-CS" sz="3200" b="1" dirty="0" smtClean="0">
                <a:solidFill>
                  <a:schemeClr val="accent1"/>
                </a:solidFill>
              </a:rPr>
              <a:t>звању </a:t>
            </a:r>
            <a:r>
              <a:rPr lang="sr-Cyrl-CS" sz="2700" dirty="0" smtClean="0"/>
              <a:t>су</a:t>
            </a:r>
            <a:r>
              <a:rPr lang="sr-Cyrl-CS" sz="3200" b="1" dirty="0" smtClean="0"/>
              <a:t> </a:t>
            </a:r>
            <a:r>
              <a:rPr lang="ru-RU" sz="2700" dirty="0" smtClean="0"/>
              <a:t>активности на различитим нивоима: у установи ,у установама локалне заједнице, школске управе, националном нивоу </a:t>
            </a:r>
            <a:br>
              <a:rPr lang="ru-RU" sz="2700" dirty="0" smtClean="0"/>
            </a:b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ru-RU" sz="2400" b="1" dirty="0" smtClean="0"/>
              <a:t>НЕКИ ПРИМЕРИ</a:t>
            </a:r>
            <a:r>
              <a:rPr lang="ru-RU" sz="24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рад са приправницима и стажистима у својству ментора, са студентима на пракси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помоћ колегама </a:t>
            </a:r>
            <a:endParaRPr lang="ru-RU" sz="2800" dirty="0" smtClean="0"/>
          </a:p>
          <a:p>
            <a:pPr>
              <a:lnSpc>
                <a:spcPct val="90000"/>
              </a:lnSpc>
            </a:pPr>
            <a:r>
              <a:rPr lang="ru-RU" sz="2400" dirty="0" smtClean="0"/>
              <a:t>учествовање </a:t>
            </a:r>
            <a:r>
              <a:rPr lang="ru-RU" sz="2400" dirty="0"/>
              <a:t>у раду тимова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учествовање у изради неког од планова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вођење тима за остваривање </a:t>
            </a:r>
            <a:r>
              <a:rPr lang="ru-RU" sz="2400" dirty="0" smtClean="0"/>
              <a:t>угледних</a:t>
            </a:r>
            <a:r>
              <a:rPr lang="sr-Cyrl-RS" sz="2400" dirty="0" smtClean="0"/>
              <a:t> активности</a:t>
            </a:r>
            <a:endParaRPr lang="sr-Cyrl-CS" sz="2400" dirty="0"/>
          </a:p>
          <a:p>
            <a:pPr>
              <a:lnSpc>
                <a:spcPct val="90000"/>
              </a:lnSpc>
            </a:pPr>
            <a:r>
              <a:rPr lang="ru-RU" sz="2400" dirty="0" smtClean="0"/>
              <a:t>координисање </a:t>
            </a:r>
            <a:r>
              <a:rPr lang="ru-RU" sz="2400" dirty="0"/>
              <a:t>рада тима за приказивање примера добре праксе и </a:t>
            </a:r>
            <a:r>
              <a:rPr lang="ru-RU" sz="2400" dirty="0" smtClean="0"/>
              <a:t>иновација</a:t>
            </a: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dirty="0"/>
              <a:t>вођење </a:t>
            </a:r>
            <a:r>
              <a:rPr lang="ru-RU" sz="2400" dirty="0" smtClean="0"/>
              <a:t>акционих или других истраживања у </a:t>
            </a:r>
            <a:r>
              <a:rPr lang="ru-RU" sz="2400" dirty="0"/>
              <a:t>области ОВ/регионалног/националног значаја</a:t>
            </a:r>
            <a:r>
              <a:rPr lang="en-US" sz="2400" dirty="0"/>
              <a:t> </a:t>
            </a: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dirty="0"/>
              <a:t>обучавање извођача и водитеља програма</a:t>
            </a:r>
            <a:r>
              <a:rPr lang="en-US" sz="2400" dirty="0"/>
              <a:t> </a:t>
            </a:r>
            <a:endParaRPr lang="sr-Cyrl-RS" sz="2400" dirty="0" smtClean="0"/>
          </a:p>
          <a:p>
            <a:pPr>
              <a:lnSpc>
                <a:spcPct val="90000"/>
              </a:lnSpc>
            </a:pPr>
            <a:r>
              <a:rPr lang="sr-Cyrl-RS" sz="2400" dirty="0" smtClean="0"/>
              <a:t>....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00232" y="2357430"/>
            <a:ext cx="500066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Cyrl-RS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sr-Cyrl-RS" sz="2800" b="1" dirty="0" smtClean="0">
                <a:solidFill>
                  <a:srgbClr val="0070C0"/>
                </a:solidFill>
              </a:rPr>
              <a:t>Биљана Лајовић, </a:t>
            </a:r>
          </a:p>
          <a:p>
            <a:pPr algn="ctr">
              <a:buNone/>
            </a:pPr>
            <a:r>
              <a:rPr lang="sr-Cyrl-CS" sz="2800" b="1" dirty="0" smtClean="0">
                <a:solidFill>
                  <a:srgbClr val="0070C0"/>
                </a:solidFill>
              </a:rPr>
              <a:t>с</a:t>
            </a:r>
            <a:r>
              <a:rPr lang="sr-Cyrl-RS" sz="2800" b="1" dirty="0" smtClean="0">
                <a:solidFill>
                  <a:srgbClr val="0070C0"/>
                </a:solidFill>
              </a:rPr>
              <a:t>пец. школске психологије</a:t>
            </a:r>
            <a:endParaRPr lang="sr-Latn-CS" sz="2800" b="1" dirty="0" smtClean="0">
              <a:solidFill>
                <a:srgbClr val="0070C0"/>
              </a:solidFill>
            </a:endParaRPr>
          </a:p>
          <a:p>
            <a:pPr algn="ctr"/>
            <a:r>
              <a:rPr lang="sr-Cyrl-RS" dirty="0" smtClean="0">
                <a:solidFill>
                  <a:srgbClr val="0070C0"/>
                </a:solidFill>
              </a:rPr>
              <a:t>2013.годин</a:t>
            </a:r>
            <a:r>
              <a:rPr lang="sr-Latn-CS" dirty="0" smtClean="0">
                <a:solidFill>
                  <a:srgbClr val="0070C0"/>
                </a:solidFill>
              </a:rPr>
              <a:t>a</a:t>
            </a:r>
            <a:endParaRPr lang="sr-Latn-C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rgbClr val="0070C0"/>
                </a:solidFill>
              </a:rPr>
              <a:t>Шта је ПРОФЕСИОНАЛНИ РАЗВОЈ?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 smtClean="0"/>
              <a:t>    </a:t>
            </a:r>
            <a:r>
              <a:rPr lang="sr-Cyrl-CS" b="1" dirty="0" smtClean="0">
                <a:solidFill>
                  <a:srgbClr val="0070C0"/>
                </a:solidFill>
              </a:rPr>
              <a:t>Професионални</a:t>
            </a:r>
            <a:r>
              <a:rPr lang="sr-Cyrl-RS" b="1" dirty="0" smtClean="0">
                <a:solidFill>
                  <a:srgbClr val="0070C0"/>
                </a:solidFill>
              </a:rPr>
              <a:t>  развој је процес који подразумева стално развијање потенцијала </a:t>
            </a:r>
            <a:r>
              <a:rPr lang="sr-Cyrl-RS" b="1" dirty="0" smtClean="0">
                <a:solidFill>
                  <a:srgbClr val="0070C0"/>
                </a:solidFill>
              </a:rPr>
              <a:t>запосленог, </a:t>
            </a:r>
            <a:r>
              <a:rPr lang="sr-Cyrl-RS" b="1" dirty="0" smtClean="0">
                <a:solidFill>
                  <a:srgbClr val="0070C0"/>
                </a:solidFill>
              </a:rPr>
              <a:t>а са циљем квалитетнијег обављања посла и унапређивања праксе</a:t>
            </a:r>
            <a:endParaRPr lang="sr-Latn-C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3200" b="1" dirty="0">
                <a:solidFill>
                  <a:schemeClr val="accent1"/>
                </a:solidFill>
              </a:rPr>
              <a:t>Облици стручног усавршавања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 typeface="Wingdings" pitchFamily="2" charset="2"/>
              <a:buChar char="ü"/>
            </a:pPr>
            <a:r>
              <a:rPr lang="sr-Cyrl-CS" sz="2800" b="1" dirty="0" smtClean="0">
                <a:solidFill>
                  <a:srgbClr val="0070C0"/>
                </a:solidFill>
              </a:rPr>
              <a:t>одобрени </a:t>
            </a:r>
            <a:r>
              <a:rPr lang="sr-Cyrl-CS" sz="2800" b="1" dirty="0">
                <a:solidFill>
                  <a:srgbClr val="0070C0"/>
                </a:solidFill>
              </a:rPr>
              <a:t>програми СУ – обуке</a:t>
            </a:r>
          </a:p>
          <a:p>
            <a:pPr marL="609600" indent="-609600">
              <a:buFont typeface="Wingdings" pitchFamily="2" charset="2"/>
              <a:buChar char="ü"/>
            </a:pPr>
            <a:r>
              <a:rPr lang="sr-Cyrl-CS" sz="2800" dirty="0" smtClean="0"/>
              <a:t>акредитовани </a:t>
            </a:r>
            <a:r>
              <a:rPr lang="sr-Cyrl-CS" sz="2800" dirty="0"/>
              <a:t>програми </a:t>
            </a:r>
            <a:r>
              <a:rPr lang="sr-Cyrl-CS" sz="2800" dirty="0" smtClean="0"/>
              <a:t>високошколских установа- </a:t>
            </a:r>
            <a:r>
              <a:rPr lang="sr-Cyrl-CS" sz="2800" dirty="0"/>
              <a:t>облици целоживотног учења</a:t>
            </a:r>
          </a:p>
          <a:p>
            <a:pPr marL="609600" indent="-609600">
              <a:buFont typeface="Wingdings" pitchFamily="2" charset="2"/>
              <a:buChar char="ü"/>
            </a:pPr>
            <a:r>
              <a:rPr lang="sr-Cyrl-CS" sz="2800" b="1" dirty="0" smtClean="0">
                <a:solidFill>
                  <a:srgbClr val="0070C0"/>
                </a:solidFill>
              </a:rPr>
              <a:t>стручни скупови: </a:t>
            </a:r>
            <a:r>
              <a:rPr lang="en-US" sz="2800" b="1" dirty="0" err="1" smtClean="0">
                <a:solidFill>
                  <a:srgbClr val="0070C0"/>
                </a:solidFill>
              </a:rPr>
              <a:t>конгрес</a:t>
            </a:r>
            <a:r>
              <a:rPr lang="sr-Cyrl-CS" sz="2800" b="1" dirty="0" smtClean="0">
                <a:solidFill>
                  <a:srgbClr val="0070C0"/>
                </a:solidFill>
              </a:rPr>
              <a:t>, с</a:t>
            </a:r>
            <a:r>
              <a:rPr lang="ru-RU" sz="2800" b="1" dirty="0" smtClean="0">
                <a:solidFill>
                  <a:srgbClr val="0070C0"/>
                </a:solidFill>
              </a:rPr>
              <a:t>абор</a:t>
            </a:r>
            <a:r>
              <a:rPr lang="sr-Cyrl-CS" sz="2800" b="1" dirty="0" smtClean="0">
                <a:solidFill>
                  <a:srgbClr val="0070C0"/>
                </a:solidFill>
              </a:rPr>
              <a:t>, сусрети и</a:t>
            </a:r>
            <a:r>
              <a:rPr lang="ru-RU" sz="2800" b="1" dirty="0" smtClean="0">
                <a:solidFill>
                  <a:srgbClr val="0070C0"/>
                </a:solidFill>
              </a:rPr>
              <a:t> дани, конференциј</a:t>
            </a:r>
            <a:r>
              <a:rPr lang="sr-Cyrl-CS" sz="2800" b="1" dirty="0" smtClean="0">
                <a:solidFill>
                  <a:srgbClr val="0070C0"/>
                </a:solidFill>
              </a:rPr>
              <a:t>а, с</a:t>
            </a:r>
            <a:r>
              <a:rPr lang="en-US" sz="2800" b="1" dirty="0" err="1" smtClean="0">
                <a:solidFill>
                  <a:srgbClr val="0070C0"/>
                </a:solidFill>
              </a:rPr>
              <a:t>аветовањ</a:t>
            </a:r>
            <a:r>
              <a:rPr lang="sr-Cyrl-CS" sz="2800" b="1" dirty="0" smtClean="0">
                <a:solidFill>
                  <a:srgbClr val="0070C0"/>
                </a:solidFill>
              </a:rPr>
              <a:t>е, </a:t>
            </a:r>
            <a:r>
              <a:rPr lang="en-US" sz="2800" b="1" dirty="0" err="1" smtClean="0">
                <a:solidFill>
                  <a:srgbClr val="0070C0"/>
                </a:solidFill>
              </a:rPr>
              <a:t>симпозијум</a:t>
            </a:r>
            <a:r>
              <a:rPr lang="sr-Cyrl-CS" sz="2800" b="1" dirty="0" smtClean="0">
                <a:solidFill>
                  <a:srgbClr val="0070C0"/>
                </a:solidFill>
              </a:rPr>
              <a:t>, о</a:t>
            </a:r>
            <a:r>
              <a:rPr lang="en-US" sz="2800" b="1" dirty="0" err="1" smtClean="0">
                <a:solidFill>
                  <a:srgbClr val="0070C0"/>
                </a:solidFill>
              </a:rPr>
              <a:t>кругли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сто</a:t>
            </a:r>
            <a:r>
              <a:rPr lang="sr-Cyrl-CS" sz="2800" b="1" dirty="0" smtClean="0">
                <a:solidFill>
                  <a:srgbClr val="0070C0"/>
                </a:solidFill>
              </a:rPr>
              <a:t> и </a:t>
            </a:r>
            <a:r>
              <a:rPr lang="en-US" sz="2800" b="1" dirty="0" err="1" smtClean="0">
                <a:solidFill>
                  <a:srgbClr val="0070C0"/>
                </a:solidFill>
              </a:rPr>
              <a:t>трибин</a:t>
            </a:r>
            <a:r>
              <a:rPr lang="sr-Cyrl-CS" sz="2800" b="1" dirty="0" smtClean="0">
                <a:solidFill>
                  <a:srgbClr val="0070C0"/>
                </a:solidFill>
              </a:rPr>
              <a:t>а</a:t>
            </a:r>
            <a:endParaRPr lang="sr-Cyrl-CS" sz="2800" b="1" dirty="0">
              <a:solidFill>
                <a:srgbClr val="0070C0"/>
              </a:solidFill>
            </a:endParaRPr>
          </a:p>
          <a:p>
            <a:pPr marL="609600" indent="-609600">
              <a:buFont typeface="Wingdings" pitchFamily="2" charset="2"/>
              <a:buChar char="ü"/>
            </a:pPr>
            <a:r>
              <a:rPr lang="sr-Cyrl-CS" sz="2800" dirty="0" smtClean="0"/>
              <a:t>летње </a:t>
            </a:r>
            <a:r>
              <a:rPr lang="sr-Cyrl-CS" sz="2800" dirty="0"/>
              <a:t>и зимске школе</a:t>
            </a:r>
            <a:r>
              <a:rPr lang="sr-Cyrl-CS" sz="2800" i="1" dirty="0"/>
              <a:t> </a:t>
            </a:r>
            <a:endParaRPr lang="sr-Cyrl-CS" sz="2800" dirty="0"/>
          </a:p>
          <a:p>
            <a:pPr marL="609600" indent="-609600">
              <a:buFont typeface="Wingdings" pitchFamily="2" charset="2"/>
              <a:buChar char="ü"/>
            </a:pPr>
            <a:r>
              <a:rPr lang="sr-Cyrl-CS" sz="2800" dirty="0" smtClean="0"/>
              <a:t>стручна </a:t>
            </a:r>
            <a:r>
              <a:rPr lang="sr-Cyrl-CS" sz="2800" dirty="0"/>
              <a:t>и студијска путовања</a:t>
            </a:r>
            <a:r>
              <a:rPr lang="en-US" sz="2800" dirty="0"/>
              <a:t> </a:t>
            </a:r>
            <a:endParaRPr lang="sr-Cyrl-RS" sz="2800" dirty="0" smtClean="0"/>
          </a:p>
          <a:p>
            <a:pPr marL="609600" indent="-609600">
              <a:buFontTx/>
              <a:buNone/>
            </a:pPr>
            <a:endParaRPr lang="sr-Cyrl-CS" sz="2800" dirty="0"/>
          </a:p>
          <a:p>
            <a:pPr marL="609600" indent="-609600">
              <a:buFontTx/>
              <a:buNone/>
            </a:pPr>
            <a:r>
              <a:rPr lang="sr-Cyrl-CS" sz="2800" dirty="0">
                <a:solidFill>
                  <a:srgbClr val="FF3300"/>
                </a:solidFill>
              </a:rPr>
              <a:t>	</a:t>
            </a:r>
          </a:p>
          <a:p>
            <a:pPr marL="609600" indent="-609600">
              <a:buFontTx/>
              <a:buNone/>
            </a:pPr>
            <a:r>
              <a:rPr lang="sr-Cyrl-CS" sz="2800" dirty="0"/>
              <a:t>Сви облици </a:t>
            </a:r>
            <a:r>
              <a:rPr lang="sr-Cyrl-CS" sz="2800" dirty="0" smtClean="0"/>
              <a:t>могу бити домаћи </a:t>
            </a:r>
            <a:r>
              <a:rPr lang="sr-Cyrl-CS" sz="2800" dirty="0"/>
              <a:t>или међународни</a:t>
            </a:r>
            <a:r>
              <a:rPr lang="en-US" sz="2800" dirty="0">
                <a:solidFill>
                  <a:srgbClr val="FF33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solidFill>
                  <a:srgbClr val="0070C0"/>
                </a:solidFill>
              </a:rPr>
              <a:t>ПЛАНИРАЊЕ СТРУЧНОГ УСАВРШАВАЊА И НАПРЕДОВАЊА</a:t>
            </a:r>
            <a:endParaRPr lang="sr-Latn-CS" sz="3200" b="1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sr-Cyrl-CS" sz="3400" b="1" dirty="0" smtClean="0">
                <a:solidFill>
                  <a:srgbClr val="0070C0"/>
                </a:solidFill>
              </a:rPr>
              <a:t>Ниво установе</a:t>
            </a:r>
          </a:p>
          <a:p>
            <a:pPr>
              <a:lnSpc>
                <a:spcPct val="80000"/>
              </a:lnSpc>
              <a:buNone/>
            </a:pPr>
            <a:endParaRPr lang="sr-Cyrl-CS" b="1" dirty="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ru-RU" dirty="0" smtClean="0"/>
              <a:t>Анализа</a:t>
            </a:r>
            <a:r>
              <a:rPr lang="ru-RU" b="1" dirty="0" smtClean="0"/>
              <a:t> </a:t>
            </a:r>
            <a:r>
              <a:rPr lang="ru-RU" dirty="0" smtClean="0"/>
              <a:t>стања  у установи  с обзиром на стручно усавршавање и напредовање</a:t>
            </a:r>
          </a:p>
          <a:p>
            <a:pPr>
              <a:lnSpc>
                <a:spcPct val="80000"/>
              </a:lnSpc>
            </a:pPr>
            <a:r>
              <a:rPr lang="sr-Cyrl-CS" dirty="0" smtClean="0">
                <a:solidFill>
                  <a:schemeClr val="accent5">
                    <a:lumMod val="75000"/>
                  </a:schemeClr>
                </a:solidFill>
              </a:rPr>
              <a:t>И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дентификовањ</a:t>
            </a:r>
            <a:r>
              <a:rPr lang="sr-Cyrl-CS" dirty="0" smtClean="0">
                <a:solidFill>
                  <a:schemeClr val="accent5">
                    <a:lumMod val="75000"/>
                  </a:schemeClr>
                </a:solidFill>
              </a:rPr>
              <a:t>е потенцијала, капацитета, ресурса као и недостатака установе у целини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C00000"/>
                </a:solidFill>
              </a:rPr>
              <a:t>Утврђивање потреба установе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</a:pPr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Израда годишњег плана стручног усавршавања васпитача и стручних сарадника на нивоу установе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Извештај о реализацији плана стручног усавршавања и напредовања на нивоу установе</a:t>
            </a:r>
          </a:p>
          <a:p>
            <a:pPr>
              <a:lnSpc>
                <a:spcPct val="80000"/>
              </a:lnSpc>
            </a:pPr>
            <a:r>
              <a:rPr lang="sr-Cyrl-CS" dirty="0" smtClean="0"/>
              <a:t>Редовно, систематско информисање</a:t>
            </a:r>
            <a:r>
              <a:rPr lang="sr-Cyrl-CS" b="1" dirty="0" smtClean="0"/>
              <a:t> </a:t>
            </a:r>
            <a:r>
              <a:rPr lang="sr-Cyrl-CS" dirty="0" smtClean="0"/>
              <a:t>запослених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sr-Latn-C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Cyrl-CS" sz="3400" b="1" dirty="0" smtClean="0">
                <a:solidFill>
                  <a:srgbClr val="0070C0"/>
                </a:solidFill>
              </a:rPr>
              <a:t>Ниво појединца</a:t>
            </a:r>
          </a:p>
          <a:p>
            <a:endParaRPr lang="sr-Cyrl-CS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sr-Cyrl-CS" b="1" dirty="0" smtClean="0">
              <a:solidFill>
                <a:srgbClr val="0070C0"/>
              </a:solidFill>
            </a:endParaRPr>
          </a:p>
          <a:p>
            <a:r>
              <a:rPr lang="sr-Cyrl-CS" dirty="0" smtClean="0">
                <a:solidFill>
                  <a:schemeClr val="accent5">
                    <a:lumMod val="75000"/>
                  </a:schemeClr>
                </a:solidFill>
              </a:rPr>
              <a:t>И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дентификовањ</a:t>
            </a:r>
            <a:r>
              <a:rPr lang="sr-Cyrl-CS" dirty="0" smtClean="0">
                <a:solidFill>
                  <a:schemeClr val="accent5">
                    <a:lumMod val="75000"/>
                  </a:schemeClr>
                </a:solidFill>
              </a:rPr>
              <a:t>е потенцијала, капацитета, ресурса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Утврђивање потреба појединаца</a:t>
            </a:r>
            <a:r>
              <a:rPr lang="sr-Cyrl-CS" dirty="0" smtClean="0">
                <a:solidFill>
                  <a:srgbClr val="C00000"/>
                </a:solidFill>
              </a:rPr>
              <a:t> -процена развијености компетенција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Израда </a:t>
            </a:r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годишњег  личног плана професионалног развоја</a:t>
            </a:r>
          </a:p>
          <a:p>
            <a:r>
              <a:rPr lang="sr-Cyrl-CS" dirty="0" smtClean="0">
                <a:solidFill>
                  <a:schemeClr val="accent3">
                    <a:lumMod val="75000"/>
                  </a:schemeClr>
                </a:solidFill>
              </a:rPr>
              <a:t>Континуирано извештавање запосленог о стручном усавршавању и напредовању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sr-Latn-C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sz="3200" b="1" dirty="0" smtClean="0">
                <a:solidFill>
                  <a:schemeClr val="accent1"/>
                </a:solidFill>
              </a:rPr>
              <a:t>Планирање  </a:t>
            </a:r>
            <a:r>
              <a:rPr lang="sr-Cyrl-CS" sz="3200" b="1" dirty="0">
                <a:solidFill>
                  <a:schemeClr val="accent1"/>
                </a:solidFill>
              </a:rPr>
              <a:t>стручног </a:t>
            </a:r>
            <a:r>
              <a:rPr lang="sr-Cyrl-CS" sz="3200" b="1" dirty="0" smtClean="0">
                <a:solidFill>
                  <a:schemeClr val="accent1"/>
                </a:solidFill>
              </a:rPr>
              <a:t>усавршавања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153400" cy="535785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sr-Cyrl-CS" sz="2000" b="1" dirty="0" smtClean="0">
                <a:solidFill>
                  <a:schemeClr val="accent1"/>
                </a:solidFill>
              </a:rPr>
              <a:t>                                      </a:t>
            </a:r>
            <a:r>
              <a:rPr lang="sr-Cyrl-CS" sz="2800" b="1" dirty="0" smtClean="0">
                <a:solidFill>
                  <a:schemeClr val="accent1"/>
                </a:solidFill>
              </a:rPr>
              <a:t>Улоге и одговорности</a:t>
            </a:r>
            <a:endParaRPr lang="sr-Cyrl-CS" sz="2000" b="1" dirty="0" smtClean="0"/>
          </a:p>
          <a:p>
            <a:pPr>
              <a:lnSpc>
                <a:spcPct val="80000"/>
              </a:lnSpc>
            </a:pPr>
            <a:r>
              <a:rPr lang="sr-Cyrl-CS" sz="2000" b="1" dirty="0" smtClean="0"/>
              <a:t>запослени</a:t>
            </a:r>
            <a:r>
              <a:rPr lang="sr-Cyrl-CS" sz="2000" dirty="0" smtClean="0"/>
              <a:t> прави </a:t>
            </a:r>
            <a:r>
              <a:rPr lang="sr-Cyrl-CS" sz="2000" b="1" dirty="0" smtClean="0">
                <a:solidFill>
                  <a:srgbClr val="0070C0"/>
                </a:solidFill>
              </a:rPr>
              <a:t>Лични план професионалног развоја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endParaRPr lang="sr-Cyrl-CS" sz="2000" b="1" dirty="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sr-Cyrl-CS" sz="2000" b="1" dirty="0" smtClean="0"/>
              <a:t>педагошки колегијум </a:t>
            </a:r>
            <a:r>
              <a:rPr lang="ru-RU" sz="2000" dirty="0" smtClean="0"/>
              <a:t>разматра питања СУ и планира распоред одсустава</a:t>
            </a:r>
          </a:p>
          <a:p>
            <a:pPr>
              <a:lnSpc>
                <a:spcPct val="80000"/>
              </a:lnSpc>
            </a:pPr>
            <a:r>
              <a:rPr lang="sr-Cyrl-CS" sz="2000" b="1" dirty="0" smtClean="0"/>
              <a:t>директор</a:t>
            </a:r>
            <a:r>
              <a:rPr lang="sr-Cyrl-CS" sz="2000" dirty="0" smtClean="0"/>
              <a:t> </a:t>
            </a:r>
            <a:r>
              <a:rPr lang="ru-RU" sz="2000" dirty="0" smtClean="0"/>
              <a:t>планира и прати СУ и спроводи поступак за стицање звања</a:t>
            </a:r>
          </a:p>
          <a:p>
            <a:pPr>
              <a:lnSpc>
                <a:spcPct val="80000"/>
              </a:lnSpc>
            </a:pPr>
            <a:r>
              <a:rPr lang="sr-Cyrl-CS" sz="2000" b="1" dirty="0" smtClean="0"/>
              <a:t>орган управљања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dirty="0" smtClean="0"/>
              <a:t>доноси план СУ и усваја извештај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buNone/>
            </a:pPr>
            <a:r>
              <a:rPr lang="ru-RU" sz="2000" b="1" dirty="0" smtClean="0">
                <a:solidFill>
                  <a:schemeClr val="accent1"/>
                </a:solidFill>
              </a:rPr>
              <a:t>Приликом планирања важно је ускладити :</a:t>
            </a:r>
          </a:p>
          <a:p>
            <a:r>
              <a:rPr lang="ru-RU" sz="2000" dirty="0" smtClean="0"/>
              <a:t> интересе </a:t>
            </a:r>
            <a:r>
              <a:rPr lang="ru-RU" sz="2000" dirty="0"/>
              <a:t>и </a:t>
            </a:r>
            <a:r>
              <a:rPr lang="ru-RU" sz="2000" dirty="0" smtClean="0"/>
              <a:t>потребе </a:t>
            </a:r>
            <a:r>
              <a:rPr lang="ru-RU" sz="2000" dirty="0"/>
              <a:t>утврђених на националном нивоу – приоритетне области </a:t>
            </a:r>
          </a:p>
          <a:p>
            <a:r>
              <a:rPr lang="ru-RU" sz="2000" dirty="0" smtClean="0"/>
              <a:t>интересе </a:t>
            </a:r>
            <a:r>
              <a:rPr lang="ru-RU" sz="2000" dirty="0"/>
              <a:t>и потребе деце и </a:t>
            </a:r>
            <a:r>
              <a:rPr lang="ru-RU" sz="2000" dirty="0" smtClean="0"/>
              <a:t>ученика</a:t>
            </a:r>
          </a:p>
          <a:p>
            <a:r>
              <a:rPr lang="sr-Cyrl-RS" sz="2000" dirty="0" smtClean="0"/>
              <a:t>и</a:t>
            </a:r>
            <a:r>
              <a:rPr lang="ru-RU" sz="2000" dirty="0" smtClean="0"/>
              <a:t>нтересе и потребе установе</a:t>
            </a:r>
            <a:endParaRPr lang="ru-RU" sz="2000" dirty="0"/>
          </a:p>
          <a:p>
            <a:r>
              <a:rPr lang="ru-RU" sz="2000" dirty="0"/>
              <a:t>развијеност </a:t>
            </a:r>
            <a:r>
              <a:rPr lang="ru-RU" sz="2000" dirty="0" smtClean="0"/>
              <a:t> компетенција </a:t>
            </a:r>
            <a:r>
              <a:rPr lang="sr-Cyrl-CS" sz="2000" dirty="0"/>
              <a:t>за професију</a:t>
            </a:r>
          </a:p>
          <a:p>
            <a:r>
              <a:rPr lang="sr-Cyrl-CS" sz="2000" dirty="0" smtClean="0"/>
              <a:t>резултате </a:t>
            </a:r>
            <a:r>
              <a:rPr lang="sr-Cyrl-CS" sz="2000" dirty="0"/>
              <a:t>самовредновања и вредновања квалитета рада установе</a:t>
            </a:r>
          </a:p>
          <a:p>
            <a:r>
              <a:rPr lang="sr-Cyrl-CS" sz="2000" dirty="0" smtClean="0"/>
              <a:t>оствареност </a:t>
            </a:r>
            <a:r>
              <a:rPr lang="sr-Cyrl-CS" sz="2000" dirty="0"/>
              <a:t>стандарда </a:t>
            </a:r>
            <a:r>
              <a:rPr lang="sr-Cyrl-CS" sz="2000" dirty="0" smtClean="0"/>
              <a:t>постигнућа</a:t>
            </a:r>
          </a:p>
          <a:p>
            <a:r>
              <a:rPr lang="sr-Cyrl-CS" sz="2000" dirty="0"/>
              <a:t>ф</a:t>
            </a:r>
            <a:r>
              <a:rPr lang="sr-Cyrl-CS" sz="2000" dirty="0" smtClean="0"/>
              <a:t>инасијске капацитете </a:t>
            </a:r>
            <a:r>
              <a:rPr lang="en-US" sz="2000" dirty="0" smtClean="0"/>
              <a:t> </a:t>
            </a:r>
            <a:endParaRPr lang="sr-Cyrl-C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Израда </a:t>
            </a:r>
            <a:r>
              <a:rPr lang="sr-Cyrl-CS" b="1" dirty="0" smtClean="0">
                <a:solidFill>
                  <a:srgbClr val="0070C0"/>
                </a:solidFill>
              </a:rPr>
              <a:t>годишњег  личног плана професионалног развоја</a:t>
            </a:r>
            <a:endParaRPr lang="sr-Latn-C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r-Cyrl-CS" sz="8000" dirty="0" smtClean="0"/>
              <a:t>Годишњи  лични план професионалног развоја састоји се из </a:t>
            </a:r>
            <a:r>
              <a:rPr lang="sr-Cyrl-CS" sz="8000" b="1" dirty="0" smtClean="0"/>
              <a:t>два дела</a:t>
            </a:r>
            <a:r>
              <a:rPr lang="sr-Cyrl-CS" sz="8000" dirty="0" smtClean="0"/>
              <a:t>. </a:t>
            </a:r>
            <a:endParaRPr lang="sr-Latn-CS" sz="8000" dirty="0" smtClean="0"/>
          </a:p>
          <a:p>
            <a:pPr>
              <a:buNone/>
            </a:pPr>
            <a:r>
              <a:rPr lang="sr-Cyrl-CS" sz="8000" dirty="0" smtClean="0"/>
              <a:t> </a:t>
            </a:r>
            <a:endParaRPr lang="sr-Latn-CS" sz="8000" dirty="0" smtClean="0"/>
          </a:p>
          <a:p>
            <a:pPr>
              <a:buNone/>
            </a:pPr>
            <a:r>
              <a:rPr lang="sr-Cyrl-CS" sz="8000" dirty="0" smtClean="0"/>
              <a:t>Подаци у </a:t>
            </a:r>
            <a:r>
              <a:rPr lang="sr-Latn-CS" sz="8000" b="1" dirty="0" smtClean="0"/>
              <a:t>I</a:t>
            </a:r>
            <a:r>
              <a:rPr lang="sr-Cyrl-CS" sz="8000" dirty="0" smtClean="0"/>
              <a:t> делу се уносе једном, осим када  се мењају (на пр.  у току рад заврши се нови ниво школовања и то се онда уноси у табелу). </a:t>
            </a:r>
            <a:endParaRPr lang="sr-Latn-CS" sz="8000" dirty="0" smtClean="0"/>
          </a:p>
          <a:p>
            <a:pPr>
              <a:buNone/>
            </a:pPr>
            <a:r>
              <a:rPr lang="sr-Latn-CS" sz="8000" b="1" dirty="0" smtClean="0"/>
              <a:t>I  ДЕО</a:t>
            </a:r>
            <a:endParaRPr lang="sr-Cyrl-RS" sz="8000" b="1" dirty="0" smtClean="0"/>
          </a:p>
          <a:p>
            <a:pPr>
              <a:buNone/>
            </a:pPr>
            <a:endParaRPr lang="sr-Latn-CS" sz="8000" dirty="0" smtClean="0"/>
          </a:p>
          <a:p>
            <a:pPr>
              <a:buFont typeface="Wingdings" pitchFamily="2" charset="2"/>
              <a:buChar char="ü"/>
            </a:pPr>
            <a:r>
              <a:rPr lang="sr-Cyrl-CS" sz="8000" b="1" dirty="0" smtClean="0"/>
              <a:t>Име и презим</a:t>
            </a:r>
            <a:r>
              <a:rPr lang="sr-Latn-CS" sz="8000" b="1" dirty="0" smtClean="0"/>
              <a:t>e </a:t>
            </a:r>
            <a:r>
              <a:rPr lang="sr-Cyrl-CS" sz="8000" b="1" dirty="0" smtClean="0"/>
              <a:t> з</a:t>
            </a:r>
            <a:r>
              <a:rPr lang="ru-RU" sz="8000" b="1" dirty="0" smtClean="0"/>
              <a:t>апослен</a:t>
            </a:r>
            <a:r>
              <a:rPr lang="sr-Cyrl-CS" sz="8000" b="1" dirty="0" smtClean="0"/>
              <a:t>ог</a:t>
            </a:r>
            <a:endParaRPr lang="sr-Latn-CS" sz="8000" dirty="0" smtClean="0"/>
          </a:p>
          <a:p>
            <a:pPr>
              <a:buFont typeface="Wingdings" pitchFamily="2" charset="2"/>
              <a:buChar char="ü"/>
            </a:pPr>
            <a:r>
              <a:rPr lang="sr-Cyrl-CS" sz="8000" b="1" dirty="0" smtClean="0"/>
              <a:t>Назив установе и радног места</a:t>
            </a:r>
            <a:r>
              <a:rPr lang="sr-Cyrl-CS" sz="8000" dirty="0" smtClean="0"/>
              <a:t> </a:t>
            </a:r>
            <a:endParaRPr lang="sr-Latn-CS" sz="8000" dirty="0" smtClean="0"/>
          </a:p>
          <a:p>
            <a:pPr>
              <a:buFont typeface="Wingdings" pitchFamily="2" charset="2"/>
              <a:buChar char="ü"/>
            </a:pPr>
            <a:r>
              <a:rPr lang="sr-Latn-CS" sz="8000" b="1" dirty="0" smtClean="0"/>
              <a:t>Последњи завршени ниво образовања</a:t>
            </a:r>
            <a:endParaRPr lang="sr-Latn-CS" sz="8000" dirty="0" smtClean="0"/>
          </a:p>
          <a:p>
            <a:pPr>
              <a:buFont typeface="Wingdings" pitchFamily="2" charset="2"/>
              <a:buChar char="ü"/>
            </a:pPr>
            <a:r>
              <a:rPr lang="sr-Cyrl-CS" sz="8000" b="1" dirty="0" smtClean="0"/>
              <a:t>Звање</a:t>
            </a:r>
            <a:endParaRPr lang="sr-Latn-CS" sz="8000" dirty="0" smtClean="0"/>
          </a:p>
          <a:p>
            <a:pPr>
              <a:buFont typeface="Wingdings" pitchFamily="2" charset="2"/>
              <a:buChar char="ü"/>
            </a:pPr>
            <a:r>
              <a:rPr lang="sr-Cyrl-CS" sz="8000" b="1" dirty="0" smtClean="0"/>
              <a:t>Ниво и врста образовања потребни за обављање посла у складу са систематизацијом односно описом посла</a:t>
            </a:r>
            <a:endParaRPr lang="sr-Latn-CS" sz="8000" dirty="0" smtClean="0"/>
          </a:p>
          <a:p>
            <a:pPr>
              <a:buFont typeface="Wingdings" pitchFamily="2" charset="2"/>
              <a:buChar char="ü"/>
            </a:pPr>
            <a:r>
              <a:rPr lang="sr-Cyrl-CS" sz="8000" b="1" dirty="0" smtClean="0"/>
              <a:t>Знања и вештине потребни за обављање посла</a:t>
            </a:r>
            <a:endParaRPr lang="sr-Latn-CS" sz="8000" dirty="0" smtClean="0"/>
          </a:p>
          <a:p>
            <a:pPr>
              <a:buFont typeface="Wingdings" pitchFamily="2" charset="2"/>
              <a:buChar char="ü"/>
            </a:pPr>
            <a:r>
              <a:rPr lang="sr-Cyrl-CS" sz="8000" b="1" dirty="0" smtClean="0"/>
              <a:t> Знања и вештине које желим да развијем, унапредим у наредној години</a:t>
            </a:r>
            <a:endParaRPr lang="sr-Latn-CS" sz="8000" dirty="0" smtClean="0"/>
          </a:p>
          <a:p>
            <a:pPr>
              <a:buNone/>
            </a:pPr>
            <a:r>
              <a:rPr lang="sr-Cyrl-CS" sz="8000" dirty="0" smtClean="0"/>
              <a:t> </a:t>
            </a:r>
            <a:endParaRPr lang="sr-Latn-CS" sz="8000" dirty="0" smtClean="0"/>
          </a:p>
          <a:p>
            <a:endParaRPr lang="sr-Latn-C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57158" y="348573"/>
          <a:ext cx="8229600" cy="6009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943260"/>
                <a:gridCol w="1500198"/>
                <a:gridCol w="1728742"/>
              </a:tblGrid>
              <a:tr h="2125282"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r-Cyrl-CS" b="1" dirty="0" smtClean="0"/>
                        <a:t>НАЗИВ  ПЛАНИРАНОГ СТРУЧНОГ УСАВРШАВАЊА</a:t>
                      </a:r>
                      <a:r>
                        <a:rPr lang="sr-Cyrl-CS" dirty="0" smtClean="0"/>
                        <a:t>  </a:t>
                      </a:r>
                      <a:r>
                        <a:rPr lang="sr-Cyrl-CS" sz="1600" dirty="0" smtClean="0"/>
                        <a:t>( на пр. назив активности, назив програма стручног исавршавања, тема конференције или стручног скупа итд)</a:t>
                      </a:r>
                      <a:endParaRPr lang="sr-Latn-CS" sz="1600" dirty="0" smtClean="0"/>
                    </a:p>
                    <a:p>
                      <a:pPr>
                        <a:buNone/>
                      </a:pPr>
                      <a:r>
                        <a:rPr lang="sr-Cyrl-CS" dirty="0" smtClean="0"/>
                        <a:t> </a:t>
                      </a:r>
                      <a:endParaRPr lang="sr-Latn-CS" dirty="0" smtClean="0"/>
                    </a:p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r-Cyrl-CS" b="1" dirty="0" smtClean="0"/>
                        <a:t>ПЛАНИРАНО ВРЕМЕ </a:t>
                      </a:r>
                      <a:endParaRPr lang="sr-Latn-CS" dirty="0" smtClean="0"/>
                    </a:p>
                    <a:p>
                      <a:pPr>
                        <a:buNone/>
                      </a:pPr>
                      <a:r>
                        <a:rPr lang="sr-Cyrl-CS" b="1" dirty="0" smtClean="0"/>
                        <a:t>ОСТВАРИВАЊА</a:t>
                      </a:r>
                      <a:endParaRPr lang="sr-Latn-CS" dirty="0" smtClean="0"/>
                    </a:p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r-Cyrl-CS" b="1" dirty="0" smtClean="0"/>
                        <a:t>ПРИХВАЋЕНО,</a:t>
                      </a:r>
                      <a:endParaRPr lang="sr-Latn-CS" dirty="0" smtClean="0"/>
                    </a:p>
                    <a:p>
                      <a:pPr>
                        <a:buNone/>
                      </a:pPr>
                      <a:r>
                        <a:rPr lang="sr-Cyrl-CS" b="1" dirty="0" smtClean="0"/>
                        <a:t>ОДОБРЕНО</a:t>
                      </a:r>
                      <a:endParaRPr lang="sr-Latn-CS" dirty="0"/>
                    </a:p>
                  </a:txBody>
                  <a:tcPr/>
                </a:tc>
              </a:tr>
              <a:tr h="114573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r-Cyrl-CS" b="1" dirty="0" smtClean="0"/>
                        <a:t>у  установи</a:t>
                      </a:r>
                      <a:endParaRPr lang="sr-Latn-CS" dirty="0" smtClean="0"/>
                    </a:p>
                    <a:p>
                      <a:pPr>
                        <a:buNone/>
                      </a:pPr>
                      <a:r>
                        <a:rPr lang="sr-Cyrl-CS" dirty="0" smtClean="0"/>
                        <a:t> </a:t>
                      </a:r>
                      <a:endParaRPr lang="sr-Latn-CS" dirty="0" smtClean="0"/>
                    </a:p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208997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sr-Cyrl-CS" dirty="0" smtClean="0"/>
                        <a:t> </a:t>
                      </a:r>
                      <a:r>
                        <a:rPr lang="sr-Cyrl-CS" b="1" dirty="0" smtClean="0"/>
                        <a:t>ван  установе  </a:t>
                      </a:r>
                      <a:endParaRPr lang="sr-Latn-CS" dirty="0" smtClean="0"/>
                    </a:p>
                    <a:p>
                      <a:pPr>
                        <a:buNone/>
                      </a:pPr>
                      <a:r>
                        <a:rPr lang="sr-Cyrl-CS" dirty="0" smtClean="0"/>
                        <a:t> </a:t>
                      </a:r>
                      <a:endParaRPr lang="sr-Latn-CS" dirty="0" smtClean="0"/>
                    </a:p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напомена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3600" b="1" dirty="0" smtClean="0">
                <a:solidFill>
                  <a:srgbClr val="0070C0"/>
                </a:solidFill>
              </a:rPr>
              <a:t>Извештај запосленог о стручном усавршавању и напредовању</a:t>
            </a:r>
            <a:r>
              <a:rPr lang="sr-Latn-CS" sz="3600" dirty="0" smtClean="0">
                <a:solidFill>
                  <a:srgbClr val="0070C0"/>
                </a:solidFill>
              </a:rPr>
              <a:t/>
            </a:r>
            <a:br>
              <a:rPr lang="sr-Latn-CS" sz="3600" dirty="0" smtClean="0">
                <a:solidFill>
                  <a:srgbClr val="0070C0"/>
                </a:solidFill>
              </a:rPr>
            </a:br>
            <a:endParaRPr lang="sr-Latn-C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CS" sz="1400" dirty="0" smtClean="0"/>
              <a:t>Овај извештај се односи на период од годину дана и запослени га подноси  почетком јуна због израде годишњег извештаја о стручном усавршавању и напредовању и планирања за наредну годину</a:t>
            </a:r>
            <a:endParaRPr lang="sr-Latn-CS" sz="1400" dirty="0" smtClean="0"/>
          </a:p>
          <a:p>
            <a:pPr>
              <a:buNone/>
            </a:pPr>
            <a:r>
              <a:rPr lang="sr-Cyrl-CS" sz="1400" b="1" dirty="0" smtClean="0"/>
              <a:t> </a:t>
            </a:r>
            <a:r>
              <a:rPr lang="sr-Cyrl-CS" sz="1400" dirty="0" smtClean="0"/>
              <a:t>Назив установе _____________________________</a:t>
            </a:r>
            <a:endParaRPr lang="sr-Latn-CS" sz="1400" dirty="0" smtClean="0"/>
          </a:p>
          <a:p>
            <a:pPr>
              <a:buNone/>
            </a:pPr>
            <a:r>
              <a:rPr lang="sr-Cyrl-CS" sz="1400" dirty="0" smtClean="0"/>
              <a:t>Име и презиме запосленог __________________________</a:t>
            </a:r>
            <a:endParaRPr lang="sr-Latn-CS" sz="1400" dirty="0" smtClean="0"/>
          </a:p>
          <a:p>
            <a:pPr>
              <a:buNone/>
            </a:pPr>
            <a:r>
              <a:rPr lang="sr-Cyrl-CS" sz="1400" dirty="0" smtClean="0"/>
              <a:t>Радно место _______________________________</a:t>
            </a:r>
            <a:endParaRPr lang="sr-Cyrl-RS" sz="1400" dirty="0" smtClean="0"/>
          </a:p>
          <a:p>
            <a:pPr>
              <a:buNone/>
            </a:pPr>
            <a:endParaRPr lang="sr-Latn-CS" sz="1400" dirty="0" smtClean="0"/>
          </a:p>
          <a:p>
            <a:pPr>
              <a:buNone/>
            </a:pPr>
            <a:r>
              <a:rPr lang="sr-Cyrl-CS" sz="1400" b="1" dirty="0" smtClean="0"/>
              <a:t>стручно усавршавање </a:t>
            </a:r>
            <a:r>
              <a:rPr lang="sr-Cyrl-RS" sz="1400" b="1" dirty="0" smtClean="0"/>
              <a:t> </a:t>
            </a:r>
            <a:r>
              <a:rPr lang="en-US" sz="1400" b="1" dirty="0" smtClean="0"/>
              <a:t>У </a:t>
            </a:r>
            <a:r>
              <a:rPr lang="sr-Cyrl-RS" sz="1400" b="1" dirty="0" smtClean="0"/>
              <a:t> </a:t>
            </a:r>
            <a:r>
              <a:rPr lang="sr-Cyrl-CS" sz="1400" b="1" dirty="0" smtClean="0"/>
              <a:t>У</a:t>
            </a:r>
            <a:r>
              <a:rPr lang="en-US" sz="1400" b="1" dirty="0" smtClean="0"/>
              <a:t>СТАНОВИ</a:t>
            </a:r>
            <a:endParaRPr lang="sr-Latn-CS" sz="1400" dirty="0" smtClean="0"/>
          </a:p>
          <a:p>
            <a:pPr>
              <a:buFont typeface="Wingdings" pitchFamily="2" charset="2"/>
              <a:buChar char="ü"/>
            </a:pPr>
            <a:r>
              <a:rPr lang="sr-Cyrl-CS" sz="1400" dirty="0" smtClean="0"/>
              <a:t>Тема и облик </a:t>
            </a:r>
            <a:r>
              <a:rPr lang="en-US" sz="1400" dirty="0" err="1" smtClean="0"/>
              <a:t>стручног</a:t>
            </a:r>
            <a:r>
              <a:rPr lang="en-US" sz="1400" dirty="0" smtClean="0"/>
              <a:t> </a:t>
            </a:r>
            <a:r>
              <a:rPr lang="en-US" sz="1400" dirty="0" err="1" smtClean="0"/>
              <a:t>усавршавања</a:t>
            </a:r>
            <a:endParaRPr lang="sr-Latn-CS" sz="1400" dirty="0" smtClean="0"/>
          </a:p>
          <a:p>
            <a:pPr>
              <a:buFont typeface="Wingdings" pitchFamily="2" charset="2"/>
              <a:buChar char="ü"/>
            </a:pPr>
            <a:r>
              <a:rPr lang="sr-Cyrl-CS" sz="1400" dirty="0" smtClean="0"/>
              <a:t> </a:t>
            </a:r>
            <a:r>
              <a:rPr lang="ru-RU" sz="1400" dirty="0" smtClean="0"/>
              <a:t>ниво</a:t>
            </a:r>
            <a:r>
              <a:rPr lang="sr-Cyrl-CS" sz="1400" dirty="0" smtClean="0"/>
              <a:t>(стручни актив, веће и друго)</a:t>
            </a:r>
            <a:endParaRPr lang="sr-Latn-CS" sz="1400" dirty="0" smtClean="0"/>
          </a:p>
          <a:p>
            <a:pPr>
              <a:buFont typeface="Wingdings" pitchFamily="2" charset="2"/>
              <a:buChar char="ü"/>
            </a:pPr>
            <a:r>
              <a:rPr lang="en-US" sz="1400" dirty="0" err="1" smtClean="0"/>
              <a:t>време</a:t>
            </a:r>
            <a:endParaRPr lang="sr-Latn-CS" sz="1400" dirty="0" smtClean="0"/>
          </a:p>
          <a:p>
            <a:pPr>
              <a:buFont typeface="Wingdings" pitchFamily="2" charset="2"/>
              <a:buChar char="ü"/>
            </a:pPr>
            <a:r>
              <a:rPr lang="sr-Cyrl-CS" sz="1400" dirty="0" smtClean="0"/>
              <a:t>начин учествовања(присуство, излагање, ауторство, координисање,вођење, остало...)</a:t>
            </a:r>
            <a:endParaRPr lang="sr-Latn-CS" sz="1400" dirty="0" smtClean="0"/>
          </a:p>
          <a:p>
            <a:pPr>
              <a:buFont typeface="Wingdings" pitchFamily="2" charset="2"/>
              <a:buChar char="ü"/>
            </a:pPr>
            <a:r>
              <a:rPr lang="sr-Cyrl-CS" sz="1400" dirty="0" smtClean="0"/>
              <a:t>документ у установи који доказује реализацију, односно број сертификата /потврде/ уверења и ко га је издао</a:t>
            </a:r>
            <a:endParaRPr lang="sr-Latn-CS" sz="1400" dirty="0" smtClean="0"/>
          </a:p>
          <a:p>
            <a:pPr>
              <a:buNone/>
            </a:pPr>
            <a:r>
              <a:rPr lang="sr-Cyrl-CS" sz="1400" dirty="0" smtClean="0"/>
              <a:t> </a:t>
            </a:r>
            <a:endParaRPr lang="sr-Latn-CS" sz="1400" dirty="0" smtClean="0"/>
          </a:p>
          <a:p>
            <a:pPr>
              <a:buNone/>
            </a:pPr>
            <a:r>
              <a:rPr lang="sr-Cyrl-CS" sz="1400" b="1" dirty="0" smtClean="0"/>
              <a:t>стручно усавршавање  </a:t>
            </a:r>
            <a:r>
              <a:rPr lang="en-US" sz="1400" b="1" dirty="0" smtClean="0"/>
              <a:t>ВАН УСТАНОВЕ</a:t>
            </a:r>
            <a:endParaRPr lang="sr-Latn-CS" sz="1400" dirty="0" smtClean="0"/>
          </a:p>
          <a:p>
            <a:pPr>
              <a:buFont typeface="Wingdings" pitchFamily="2" charset="2"/>
              <a:buChar char="ü"/>
            </a:pPr>
            <a:r>
              <a:rPr lang="sr-Cyrl-RS" sz="1400" dirty="0" smtClean="0"/>
              <a:t>Назив стручног усавршавања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err="1" smtClean="0"/>
              <a:t>време</a:t>
            </a:r>
            <a:endParaRPr lang="sr-Latn-CS" sz="1400" dirty="0" smtClean="0"/>
          </a:p>
          <a:p>
            <a:pPr>
              <a:buFont typeface="Wingdings" pitchFamily="2" charset="2"/>
              <a:buChar char="ü"/>
            </a:pPr>
            <a:r>
              <a:rPr lang="sr-Cyrl-CS" sz="1400" dirty="0" smtClean="0"/>
              <a:t>начин учествовања(присуство, излагање, ауторство, координисање,вођење, остало...)</a:t>
            </a:r>
            <a:endParaRPr lang="sr-Latn-CS" sz="1400" dirty="0" smtClean="0"/>
          </a:p>
          <a:p>
            <a:pPr>
              <a:buFont typeface="Wingdings" pitchFamily="2" charset="2"/>
              <a:buChar char="ü"/>
            </a:pPr>
            <a:r>
              <a:rPr lang="sr-Cyrl-CS" sz="1400" dirty="0" smtClean="0"/>
              <a:t>документ у установи који доказује реализацију, односно број сертификата /потврде/ уверења и ко га је издао</a:t>
            </a:r>
            <a:endParaRPr lang="sr-Latn-CS" sz="1400" dirty="0" smtClean="0"/>
          </a:p>
          <a:p>
            <a:pPr>
              <a:buNone/>
            </a:pPr>
            <a:r>
              <a:rPr lang="sr-Cyrl-CS" sz="1400" dirty="0" smtClean="0"/>
              <a:t/>
            </a:r>
            <a:br>
              <a:rPr lang="sr-Cyrl-CS" sz="1400" dirty="0" smtClean="0"/>
            </a:br>
            <a:endParaRPr lang="sr-Latn-C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927</Words>
  <Application>Microsoft Office PowerPoint</Application>
  <PresentationFormat>On-screen Show (4:3)</PresentationFormat>
  <Paragraphs>220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Стално стручно усавршавање и напредовање у звања  васпитача- примена  Правилника и лични план професионалног развоја   2013.ГОДИНА</vt:lpstr>
      <vt:lpstr>Шта је СТУЧНО УСАВРШАВАЊЕ?</vt:lpstr>
      <vt:lpstr>Шта је ПРОФЕСИОНАЛНИ РАЗВОЈ?</vt:lpstr>
      <vt:lpstr>Облици стручног усавршавања</vt:lpstr>
      <vt:lpstr>ПЛАНИРАЊЕ СТРУЧНОГ УСАВРШАВАЊА И НАПРЕДОВАЊА</vt:lpstr>
      <vt:lpstr>Планирање  стручног усавршавања</vt:lpstr>
      <vt:lpstr>Израда годишњег  личног плана професионалног развоја</vt:lpstr>
      <vt:lpstr>Slide 8</vt:lpstr>
      <vt:lpstr>Извештај запосленог о стручном усавршавању и напредовању </vt:lpstr>
      <vt:lpstr>Slide 10</vt:lpstr>
      <vt:lpstr>Стручно усавршавање може да се реализује:</vt:lpstr>
      <vt:lpstr>Годишња норма СУ  и бодовање облика СУ</vt:lpstr>
      <vt:lpstr>Структура остварених бодова</vt:lpstr>
      <vt:lpstr>Напредовање у звања (могућност за запослене)</vt:lpstr>
      <vt:lpstr>Услови за стицање звања</vt:lpstr>
      <vt:lpstr>Поступак стицања звања 1.</vt:lpstr>
      <vt:lpstr>Поступак стицања звања 2.</vt:lpstr>
      <vt:lpstr>Поступак стицања звања 3.</vt:lpstr>
      <vt:lpstr>Поступак стицања звања 4.</vt:lpstr>
      <vt:lpstr>Рад у звању су активности на различитим нивоима: у установи ,у установама локалне заједнице, школске управе, националном нивоу  </vt:lpstr>
      <vt:lpstr>Slide 21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Правилник  о сталном стручном усавршавању и напредовању у звања  наставника васпитача и стручних сарадника</dc:title>
  <dc:creator>Biljana</dc:creator>
  <cp:lastModifiedBy>Biljana</cp:lastModifiedBy>
  <cp:revision>96</cp:revision>
  <dcterms:created xsi:type="dcterms:W3CDTF">2012-04-22T11:02:09Z</dcterms:created>
  <dcterms:modified xsi:type="dcterms:W3CDTF">2013-01-30T21:35:58Z</dcterms:modified>
</cp:coreProperties>
</file>